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4"/>
  </p:notesMasterIdLst>
  <p:sldIdLst>
    <p:sldId id="256" r:id="rId3"/>
    <p:sldId id="257" r:id="rId4"/>
    <p:sldId id="258" r:id="rId5"/>
    <p:sldId id="259" r:id="rId6"/>
    <p:sldId id="267" r:id="rId7"/>
    <p:sldId id="266" r:id="rId8"/>
    <p:sldId id="268" r:id="rId9"/>
    <p:sldId id="260" r:id="rId10"/>
    <p:sldId id="269"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Montserrat Light" panose="00000400000000000000" pitchFamily="2" charset="0"/>
      <p:regular r:id="rId39"/>
      <p:bold r:id="rId40"/>
      <p:italic r:id="rId41"/>
      <p:boldItalic r:id="rId42"/>
    </p:embeddedFont>
    <p:embeddedFont>
      <p:font typeface="Roboto Mono" panose="00000009000000000000" pitchFamily="49" charset="0"/>
      <p:regular r:id="rId43"/>
      <p:bold r:id="rId44"/>
      <p:italic r:id="rId45"/>
      <p:boldItalic r:id="rId46"/>
    </p:embeddedFont>
    <p:embeddedFont>
      <p:font typeface="Roboto Mono Light" panose="00000009000000000000" pitchFamily="49" charset="0"/>
      <p:regular r:id="rId47"/>
      <p:bold r:id="rId48"/>
      <p:italic r:id="rId49"/>
      <p:boldItalic r:id="rId50"/>
    </p:embeddedFont>
    <p:embeddedFont>
      <p:font typeface="Roboto Mono Medium" panose="00000009000000000000" pitchFamily="49" charset="0"/>
      <p:regular r:id="rId51"/>
      <p:bold r:id="rId52"/>
      <p:italic r:id="rId53"/>
      <p:boldItalic r:id="rId54"/>
    </p:embeddedFont>
    <p:embeddedFont>
      <p:font typeface="Sora" panose="020B060402020202020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hwLghv9UCUDUhcBfdv9wPJIx1w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62" d="100"/>
          <a:sy n="62" d="100"/>
        </p:scale>
        <p:origin x="82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538520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390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4091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20991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1808814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13168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278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415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109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32617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962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4566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061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2326839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7868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4011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7153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extLst>
      <p:ext uri="{BB962C8B-B14F-4D97-AF65-F5344CB8AC3E}">
        <p14:creationId xmlns:p14="http://schemas.microsoft.com/office/powerpoint/2010/main" val="1810901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1366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extLst>
      <p:ext uri="{BB962C8B-B14F-4D97-AF65-F5344CB8AC3E}">
        <p14:creationId xmlns:p14="http://schemas.microsoft.com/office/powerpoint/2010/main" val="386561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2015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extLst>
      <p:ext uri="{BB962C8B-B14F-4D97-AF65-F5344CB8AC3E}">
        <p14:creationId xmlns:p14="http://schemas.microsoft.com/office/powerpoint/2010/main" val="218284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04785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3258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83524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2299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2">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418889" y="2644190"/>
            <a:ext cx="9487800" cy="2158929"/>
            <a:chOff x="1352101" y="2615072"/>
            <a:chExt cx="9487800" cy="2158929"/>
          </a:xfrm>
        </p:grpSpPr>
        <p:sp>
          <p:nvSpPr>
            <p:cNvPr id="187" name="Google Shape;187;p1"/>
            <p:cNvSpPr txBox="1"/>
            <p:nvPr/>
          </p:nvSpPr>
          <p:spPr>
            <a:xfrm>
              <a:off x="1352101" y="2615072"/>
              <a:ext cx="9487800" cy="1569620"/>
            </a:xfrm>
            <a:prstGeom prst="rect">
              <a:avLst/>
            </a:prstGeom>
            <a:noFill/>
            <a:ln>
              <a:noFill/>
            </a:ln>
          </p:spPr>
          <p:txBody>
            <a:bodyPr spcFirstLastPara="1" wrap="square" lIns="91425" tIns="45700" rIns="91425" bIns="45700" anchor="t" anchorCtr="0">
              <a:spAutoFit/>
            </a:bodyPr>
            <a:lstStyle/>
            <a:p>
              <a:pPr algn="ctr"/>
              <a:r>
                <a:rPr lang="en-US" sz="3200" b="1" dirty="0">
                  <a:solidFill>
                    <a:schemeClr val="bg1"/>
                  </a:solidFill>
                  <a:latin typeface="Sora" panose="020B0604020202020204" charset="0"/>
                  <a:cs typeface="Sora" panose="020B0604020202020204" charset="0"/>
                </a:rPr>
                <a:t>Machine Learning — Deployment | </a:t>
              </a:r>
              <a:r>
                <a:rPr lang="en-US" sz="3200" b="1" dirty="0" err="1">
                  <a:solidFill>
                    <a:schemeClr val="bg1"/>
                  </a:solidFill>
                  <a:latin typeface="Sora" panose="020B0604020202020204" charset="0"/>
                  <a:cs typeface="Sora" panose="020B0604020202020204" charset="0"/>
                </a:rPr>
                <a:t>Recomendation</a:t>
              </a:r>
              <a:r>
                <a:rPr lang="en-US" sz="3200" b="1" dirty="0">
                  <a:solidFill>
                    <a:schemeClr val="bg1"/>
                  </a:solidFill>
                  <a:latin typeface="Sora" panose="020B0604020202020204" charset="0"/>
                  <a:cs typeface="Sora" panose="020B0604020202020204" charset="0"/>
                </a:rPr>
                <a:t> Home Pricing Using Unsupervised K-Means (Clustering)</a:t>
              </a:r>
            </a:p>
          </p:txBody>
        </p:sp>
        <p:sp>
          <p:nvSpPr>
            <p:cNvPr id="188" name="Google Shape;188;p1"/>
            <p:cNvSpPr/>
            <p:nvPr/>
          </p:nvSpPr>
          <p:spPr>
            <a:xfrm>
              <a:off x="3306301" y="4371401"/>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600" dirty="0">
                  <a:solidFill>
                    <a:srgbClr val="103864"/>
                  </a:solidFill>
                  <a:latin typeface="Sora"/>
                  <a:ea typeface="Sora"/>
                  <a:cs typeface="Sora"/>
                  <a:sym typeface="Sora"/>
                </a:rPr>
                <a:t>Machine Learning Process </a:t>
              </a:r>
              <a:r>
                <a:rPr lang="en-US" sz="1600" b="0" i="0" u="none" strike="noStrike" cap="none" dirty="0">
                  <a:solidFill>
                    <a:srgbClr val="103864"/>
                  </a:solidFill>
                  <a:latin typeface="Sora"/>
                  <a:ea typeface="Sora"/>
                  <a:cs typeface="Sora"/>
                  <a:sym typeface="Sora"/>
                </a:rPr>
                <a:t>- </a:t>
              </a:r>
              <a:r>
                <a:rPr lang="en-US" sz="1600" b="0" i="0" u="none" strike="noStrike" cap="none" dirty="0" err="1">
                  <a:solidFill>
                    <a:srgbClr val="103864"/>
                  </a:solidFill>
                  <a:latin typeface="Sora"/>
                  <a:ea typeface="Sora"/>
                  <a:cs typeface="Sora"/>
                  <a:sym typeface="Sora"/>
                </a:rPr>
                <a:t>Sekolah</a:t>
              </a:r>
              <a:r>
                <a:rPr lang="en-US" sz="1600" b="0" i="0" u="none" strike="noStrike" cap="none" dirty="0">
                  <a:solidFill>
                    <a:srgbClr val="103864"/>
                  </a:solidFill>
                  <a:latin typeface="Sora"/>
                  <a:ea typeface="Sora"/>
                  <a:cs typeface="Sora"/>
                  <a:sym typeface="Sora"/>
                </a:rPr>
                <a:t> Data </a:t>
              </a:r>
              <a:r>
                <a:rPr lang="en-US" sz="1600" b="0" i="0" u="none" strike="noStrike" cap="none" dirty="0" err="1">
                  <a:solidFill>
                    <a:srgbClr val="103864"/>
                  </a:solidFill>
                  <a:latin typeface="Sora"/>
                  <a:ea typeface="Sora"/>
                  <a:cs typeface="Sora"/>
                  <a:sym typeface="Sora"/>
                </a:rPr>
                <a:t>Pacmann</a:t>
              </a:r>
              <a:endParaRPr sz="16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r>
              <a:rPr lang="en-US" sz="3200" dirty="0" err="1">
                <a:solidFill>
                  <a:schemeClr val="accent1">
                    <a:lumMod val="50000"/>
                  </a:schemeClr>
                </a:solidFill>
                <a:latin typeface="Sora" panose="020B0604020202020204" charset="0"/>
                <a:cs typeface="Sora" panose="020B0604020202020204" charset="0"/>
              </a:rPr>
              <a:t>Eksploratory</a:t>
            </a:r>
            <a:r>
              <a:rPr lang="en-US" sz="3200" dirty="0">
                <a:solidFill>
                  <a:schemeClr val="accent1">
                    <a:lumMod val="50000"/>
                  </a:schemeClr>
                </a:solidFill>
                <a:latin typeface="Sora" panose="020B0604020202020204" charset="0"/>
                <a:cs typeface="Sora" panose="020B0604020202020204" charset="0"/>
              </a:rPr>
              <a:t> Data Analyst</a:t>
            </a:r>
          </a:p>
        </p:txBody>
      </p:sp>
    </p:spTree>
    <p:extLst>
      <p:ext uri="{BB962C8B-B14F-4D97-AF65-F5344CB8AC3E}">
        <p14:creationId xmlns:p14="http://schemas.microsoft.com/office/powerpoint/2010/main" val="1025419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r>
              <a:rPr lang="en-US" sz="3200" dirty="0" err="1">
                <a:solidFill>
                  <a:schemeClr val="accent1">
                    <a:lumMod val="50000"/>
                  </a:schemeClr>
                </a:solidFill>
                <a:latin typeface="Sora" panose="020B0604020202020204" charset="0"/>
                <a:cs typeface="Sora" panose="020B0604020202020204" charset="0"/>
              </a:rPr>
              <a:t>Eksploratory</a:t>
            </a:r>
            <a:r>
              <a:rPr lang="en-US" sz="3200" dirty="0">
                <a:solidFill>
                  <a:schemeClr val="accent1">
                    <a:lumMod val="50000"/>
                  </a:schemeClr>
                </a:solidFill>
                <a:latin typeface="Sora" panose="020B0604020202020204" charset="0"/>
                <a:cs typeface="Sora" panose="020B0604020202020204" charset="0"/>
              </a:rPr>
              <a:t> Data Analyst</a:t>
            </a:r>
          </a:p>
        </p:txBody>
      </p:sp>
      <p:pic>
        <p:nvPicPr>
          <p:cNvPr id="4" name="Picture 3">
            <a:extLst>
              <a:ext uri="{FF2B5EF4-FFF2-40B4-BE49-F238E27FC236}">
                <a16:creationId xmlns:a16="http://schemas.microsoft.com/office/drawing/2014/main" id="{C74F1607-6083-6D66-094A-F22F1198D6DD}"/>
              </a:ext>
            </a:extLst>
          </p:cNvPr>
          <p:cNvPicPr>
            <a:picLocks noChangeAspect="1"/>
          </p:cNvPicPr>
          <p:nvPr/>
        </p:nvPicPr>
        <p:blipFill>
          <a:blip r:embed="rId3"/>
          <a:stretch>
            <a:fillRect/>
          </a:stretch>
        </p:blipFill>
        <p:spPr>
          <a:xfrm>
            <a:off x="290304" y="1397285"/>
            <a:ext cx="6406886" cy="2938409"/>
          </a:xfrm>
          <a:prstGeom prst="rect">
            <a:avLst/>
          </a:prstGeom>
        </p:spPr>
      </p:pic>
      <p:pic>
        <p:nvPicPr>
          <p:cNvPr id="12" name="Picture 11">
            <a:extLst>
              <a:ext uri="{FF2B5EF4-FFF2-40B4-BE49-F238E27FC236}">
                <a16:creationId xmlns:a16="http://schemas.microsoft.com/office/drawing/2014/main" id="{CCBA4E0F-34C7-641F-F701-D21FB46F4DAC}"/>
              </a:ext>
            </a:extLst>
          </p:cNvPr>
          <p:cNvPicPr>
            <a:picLocks noChangeAspect="1"/>
          </p:cNvPicPr>
          <p:nvPr/>
        </p:nvPicPr>
        <p:blipFill>
          <a:blip r:embed="rId4"/>
          <a:stretch>
            <a:fillRect/>
          </a:stretch>
        </p:blipFill>
        <p:spPr>
          <a:xfrm>
            <a:off x="535903" y="4428161"/>
            <a:ext cx="5560097" cy="2026941"/>
          </a:xfrm>
          <a:prstGeom prst="rect">
            <a:avLst/>
          </a:prstGeom>
        </p:spPr>
      </p:pic>
      <p:pic>
        <p:nvPicPr>
          <p:cNvPr id="15" name="Picture 14">
            <a:extLst>
              <a:ext uri="{FF2B5EF4-FFF2-40B4-BE49-F238E27FC236}">
                <a16:creationId xmlns:a16="http://schemas.microsoft.com/office/drawing/2014/main" id="{4E969219-4AFE-E774-EE62-D25225497ED8}"/>
              </a:ext>
            </a:extLst>
          </p:cNvPr>
          <p:cNvPicPr>
            <a:picLocks noChangeAspect="1"/>
          </p:cNvPicPr>
          <p:nvPr/>
        </p:nvPicPr>
        <p:blipFill>
          <a:blip r:embed="rId5"/>
          <a:stretch>
            <a:fillRect/>
          </a:stretch>
        </p:blipFill>
        <p:spPr>
          <a:xfrm>
            <a:off x="6615778" y="1279641"/>
            <a:ext cx="4824562" cy="3652171"/>
          </a:xfrm>
          <a:prstGeom prst="rect">
            <a:avLst/>
          </a:prstGeom>
        </p:spPr>
      </p:pic>
    </p:spTree>
    <p:extLst>
      <p:ext uri="{BB962C8B-B14F-4D97-AF65-F5344CB8AC3E}">
        <p14:creationId xmlns:p14="http://schemas.microsoft.com/office/powerpoint/2010/main" val="83127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err="1">
                <a:solidFill>
                  <a:schemeClr val="accent1">
                    <a:lumMod val="50000"/>
                  </a:schemeClr>
                </a:solidFill>
                <a:latin typeface="Sora" panose="020B0604020202020204" charset="0"/>
                <a:cs typeface="Sora" panose="020B0604020202020204" charset="0"/>
              </a:rPr>
              <a:t>Eksploratory</a:t>
            </a:r>
            <a:r>
              <a:rPr lang="en-US" sz="3200" dirty="0">
                <a:solidFill>
                  <a:schemeClr val="accent1">
                    <a:lumMod val="50000"/>
                  </a:schemeClr>
                </a:solidFill>
                <a:latin typeface="Sora" panose="020B0604020202020204" charset="0"/>
                <a:cs typeface="Sora" panose="020B0604020202020204" charset="0"/>
              </a:rPr>
              <a:t> Data Analyst (Correlation)</a:t>
            </a:r>
            <a:endParaRPr dirty="0"/>
          </a:p>
        </p:txBody>
      </p:sp>
      <p:sp>
        <p:nvSpPr>
          <p:cNvPr id="216" name="Google Shape;216;g1451da43991_0_5"/>
          <p:cNvSpPr txBox="1"/>
          <p:nvPr/>
        </p:nvSpPr>
        <p:spPr>
          <a:xfrm>
            <a:off x="401515" y="1584375"/>
            <a:ext cx="11388900" cy="584735"/>
          </a:xfrm>
          <a:prstGeom prst="rect">
            <a:avLst/>
          </a:prstGeom>
          <a:noFill/>
          <a:ln>
            <a:noFill/>
          </a:ln>
        </p:spPr>
        <p:txBody>
          <a:bodyPr spcFirstLastPara="1" wrap="square" lIns="91425" tIns="45700" rIns="91425" bIns="45700" anchor="t" anchorCtr="0">
            <a:spAutoFit/>
          </a:bodyPr>
          <a:lstStyle/>
          <a:p>
            <a:r>
              <a:rPr lang="en-ID" sz="1600" b="1" dirty="0">
                <a:solidFill>
                  <a:srgbClr val="002060"/>
                </a:solidFill>
              </a:rPr>
              <a:t>Chi-</a:t>
            </a:r>
            <a:r>
              <a:rPr lang="en-ID" sz="1600" b="1" dirty="0" err="1">
                <a:solidFill>
                  <a:srgbClr val="002060"/>
                </a:solidFill>
              </a:rPr>
              <a:t>squre</a:t>
            </a:r>
            <a:r>
              <a:rPr lang="en-ID" sz="1600" b="1" dirty="0">
                <a:solidFill>
                  <a:srgbClr val="002060"/>
                </a:solidFill>
              </a:rPr>
              <a:t> Method (Category vs Category) :</a:t>
            </a:r>
          </a:p>
          <a:p>
            <a:r>
              <a:rPr lang="en-ID" sz="1600" dirty="0">
                <a:solidFill>
                  <a:srgbClr val="002060"/>
                </a:solidFill>
                <a:latin typeface="Sora" panose="020B0604020202020204" charset="0"/>
                <a:cs typeface="Sora" panose="020B0604020202020204" charset="0"/>
              </a:rPr>
              <a:t>Data &lt; p-value, the result mean columns between columns category have correlation. </a:t>
            </a:r>
          </a:p>
        </p:txBody>
      </p:sp>
      <p:sp>
        <p:nvSpPr>
          <p:cNvPr id="3" name="TextBox 2">
            <a:extLst>
              <a:ext uri="{FF2B5EF4-FFF2-40B4-BE49-F238E27FC236}">
                <a16:creationId xmlns:a16="http://schemas.microsoft.com/office/drawing/2014/main" id="{9AD50E51-F91B-D7FC-7BC9-ADD5CAA95CBD}"/>
              </a:ext>
            </a:extLst>
          </p:cNvPr>
          <p:cNvSpPr txBox="1"/>
          <p:nvPr/>
        </p:nvSpPr>
        <p:spPr>
          <a:xfrm>
            <a:off x="401487" y="2169110"/>
            <a:ext cx="10132887" cy="584775"/>
          </a:xfrm>
          <a:prstGeom prst="rect">
            <a:avLst/>
          </a:prstGeom>
          <a:noFill/>
        </p:spPr>
        <p:txBody>
          <a:bodyPr wrap="square">
            <a:spAutoFit/>
          </a:bodyPr>
          <a:lstStyle/>
          <a:p>
            <a:r>
              <a:rPr lang="en-US" sz="1600" b="1" dirty="0">
                <a:solidFill>
                  <a:srgbClr val="002060"/>
                </a:solidFill>
                <a:latin typeface="Sora" panose="020B0604020202020204" charset="0"/>
                <a:cs typeface="Sora" panose="020B0604020202020204" charset="0"/>
              </a:rPr>
              <a:t>Spearman Method (Numeric vs Category)</a:t>
            </a:r>
            <a:r>
              <a:rPr lang="en-US" sz="1600" dirty="0">
                <a:solidFill>
                  <a:srgbClr val="002060"/>
                </a:solidFill>
                <a:latin typeface="Sora" panose="020B0604020202020204" charset="0"/>
                <a:cs typeface="Sora" panose="020B0604020202020204" charset="0"/>
              </a:rPr>
              <a:t> :</a:t>
            </a:r>
          </a:p>
          <a:p>
            <a:r>
              <a:rPr lang="en-US" sz="1600" dirty="0">
                <a:solidFill>
                  <a:srgbClr val="002060"/>
                </a:solidFill>
                <a:latin typeface="Sora" panose="020B0604020202020204" charset="0"/>
                <a:cs typeface="Sora" panose="020B0604020202020204" charset="0"/>
              </a:rPr>
              <a:t>The result of correlation very low with means </a:t>
            </a:r>
            <a:r>
              <a:rPr lang="en-US" sz="1600" dirty="0" err="1">
                <a:solidFill>
                  <a:srgbClr val="002060"/>
                </a:solidFill>
                <a:latin typeface="Sora" panose="020B0604020202020204" charset="0"/>
                <a:cs typeface="Sora" panose="020B0604020202020204" charset="0"/>
              </a:rPr>
              <a:t>correlataion</a:t>
            </a:r>
            <a:r>
              <a:rPr lang="en-US" sz="1600" dirty="0">
                <a:solidFill>
                  <a:srgbClr val="002060"/>
                </a:solidFill>
                <a:latin typeface="Sora" panose="020B0604020202020204" charset="0"/>
                <a:cs typeface="Sora" panose="020B0604020202020204" charset="0"/>
              </a:rPr>
              <a:t> as big 0.0..</a:t>
            </a:r>
          </a:p>
        </p:txBody>
      </p:sp>
      <p:sp>
        <p:nvSpPr>
          <p:cNvPr id="5" name="TextBox 4">
            <a:extLst>
              <a:ext uri="{FF2B5EF4-FFF2-40B4-BE49-F238E27FC236}">
                <a16:creationId xmlns:a16="http://schemas.microsoft.com/office/drawing/2014/main" id="{2491AD0F-8447-3177-AD68-02B49F47BA72}"/>
              </a:ext>
            </a:extLst>
          </p:cNvPr>
          <p:cNvSpPr txBox="1"/>
          <p:nvPr/>
        </p:nvSpPr>
        <p:spPr>
          <a:xfrm>
            <a:off x="401486" y="2756186"/>
            <a:ext cx="11790513" cy="738664"/>
          </a:xfrm>
          <a:prstGeom prst="rect">
            <a:avLst/>
          </a:prstGeom>
          <a:noFill/>
        </p:spPr>
        <p:txBody>
          <a:bodyPr wrap="square">
            <a:spAutoFit/>
          </a:bodyPr>
          <a:lstStyle/>
          <a:p>
            <a:r>
              <a:rPr lang="en-US" b="1" dirty="0" err="1">
                <a:solidFill>
                  <a:srgbClr val="002060"/>
                </a:solidFill>
                <a:latin typeface="Sora" panose="020B0604020202020204" charset="0"/>
                <a:cs typeface="Sora" panose="020B0604020202020204" charset="0"/>
              </a:rPr>
              <a:t>Anova</a:t>
            </a:r>
            <a:r>
              <a:rPr lang="en-US" b="1" dirty="0">
                <a:solidFill>
                  <a:srgbClr val="002060"/>
                </a:solidFill>
                <a:latin typeface="Sora" panose="020B0604020202020204" charset="0"/>
                <a:cs typeface="Sora" panose="020B0604020202020204" charset="0"/>
              </a:rPr>
              <a:t> Method (Correlation </a:t>
            </a:r>
            <a:r>
              <a:rPr lang="en-US" b="1" dirty="0" err="1">
                <a:solidFill>
                  <a:srgbClr val="002060"/>
                </a:solidFill>
                <a:latin typeface="Sora" panose="020B0604020202020204" charset="0"/>
                <a:cs typeface="Sora" panose="020B0604020202020204" charset="0"/>
              </a:rPr>
              <a:t>indipendent</a:t>
            </a:r>
            <a:r>
              <a:rPr lang="en-US" b="1" dirty="0">
                <a:solidFill>
                  <a:srgbClr val="002060"/>
                </a:solidFill>
                <a:latin typeface="Sora" panose="020B0604020202020204" charset="0"/>
                <a:cs typeface="Sora" panose="020B0604020202020204" charset="0"/>
              </a:rPr>
              <a:t> vs dependent (few columns) :</a:t>
            </a:r>
          </a:p>
          <a:p>
            <a:r>
              <a:rPr lang="en-US" dirty="0">
                <a:solidFill>
                  <a:srgbClr val="002060"/>
                </a:solidFill>
                <a:latin typeface="Sora" panose="020B0604020202020204" charset="0"/>
                <a:cs typeface="Sora" panose="020B0604020202020204" charset="0"/>
              </a:rPr>
              <a:t>The result correlation </a:t>
            </a:r>
            <a:r>
              <a:rPr lang="en-US" dirty="0" err="1">
                <a:solidFill>
                  <a:srgbClr val="002060"/>
                </a:solidFill>
                <a:latin typeface="Sora" panose="020B0604020202020204" charset="0"/>
                <a:cs typeface="Sora" panose="020B0604020202020204" charset="0"/>
              </a:rPr>
              <a:t>Anova</a:t>
            </a:r>
            <a:r>
              <a:rPr lang="en-US" dirty="0">
                <a:solidFill>
                  <a:srgbClr val="002060"/>
                </a:solidFill>
                <a:latin typeface="Sora" panose="020B0604020202020204" charset="0"/>
                <a:cs typeface="Sora" panose="020B0604020202020204" charset="0"/>
              </a:rPr>
              <a:t> 2 category (n) vs 1 numeric column (floor and Important Places ) that have &lt; p-value is bedroom (0.002) and bathroom (0.0008).</a:t>
            </a:r>
          </a:p>
        </p:txBody>
      </p:sp>
      <p:sp>
        <p:nvSpPr>
          <p:cNvPr id="7" name="TextBox 6">
            <a:extLst>
              <a:ext uri="{FF2B5EF4-FFF2-40B4-BE49-F238E27FC236}">
                <a16:creationId xmlns:a16="http://schemas.microsoft.com/office/drawing/2014/main" id="{B3227CA3-EE97-96C6-7831-DFC715BE0C17}"/>
              </a:ext>
            </a:extLst>
          </p:cNvPr>
          <p:cNvSpPr txBox="1"/>
          <p:nvPr/>
        </p:nvSpPr>
        <p:spPr>
          <a:xfrm>
            <a:off x="388943" y="3449914"/>
            <a:ext cx="5210473" cy="523220"/>
          </a:xfrm>
          <a:prstGeom prst="rect">
            <a:avLst/>
          </a:prstGeom>
          <a:noFill/>
        </p:spPr>
        <p:txBody>
          <a:bodyPr wrap="square">
            <a:spAutoFit/>
          </a:bodyPr>
          <a:lstStyle/>
          <a:p>
            <a:r>
              <a:rPr lang="en-ID" b="1" dirty="0">
                <a:solidFill>
                  <a:srgbClr val="002060"/>
                </a:solidFill>
                <a:latin typeface="Sora" panose="020B0604020202020204" charset="0"/>
                <a:cs typeface="Sora" panose="020B0604020202020204" charset="0"/>
              </a:rPr>
              <a:t>Kernel Method (Numeric VS Numeric) :</a:t>
            </a:r>
          </a:p>
          <a:p>
            <a:endParaRPr lang="en-ID" dirty="0">
              <a:solidFill>
                <a:srgbClr val="002060"/>
              </a:solidFill>
              <a:latin typeface="Sora" panose="020B0604020202020204" charset="0"/>
              <a:cs typeface="Sora" panose="020B0604020202020204" charset="0"/>
            </a:endParaRPr>
          </a:p>
        </p:txBody>
      </p:sp>
      <p:pic>
        <p:nvPicPr>
          <p:cNvPr id="3074" name="Picture 2">
            <a:extLst>
              <a:ext uri="{FF2B5EF4-FFF2-40B4-BE49-F238E27FC236}">
                <a16:creationId xmlns:a16="http://schemas.microsoft.com/office/drawing/2014/main" id="{E3369F97-19D4-C542-8047-55BCA879E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58" y="3819246"/>
            <a:ext cx="3310911" cy="26694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2CEF790-517C-5714-C519-A1351F228B2E}"/>
              </a:ext>
            </a:extLst>
          </p:cNvPr>
          <p:cNvSpPr txBox="1"/>
          <p:nvPr/>
        </p:nvSpPr>
        <p:spPr>
          <a:xfrm>
            <a:off x="5467930" y="3928198"/>
            <a:ext cx="2393022" cy="307777"/>
          </a:xfrm>
          <a:prstGeom prst="rect">
            <a:avLst/>
          </a:prstGeom>
          <a:noFill/>
        </p:spPr>
        <p:txBody>
          <a:bodyPr wrap="square">
            <a:spAutoFit/>
          </a:bodyPr>
          <a:lstStyle/>
          <a:p>
            <a:r>
              <a:rPr lang="en-ID" b="1" dirty="0">
                <a:solidFill>
                  <a:srgbClr val="002060"/>
                </a:solidFill>
                <a:latin typeface="Sora" panose="020B0604020202020204" charset="0"/>
                <a:cs typeface="Sora" panose="020B0604020202020204" charset="0"/>
              </a:rPr>
              <a:t>Linier Regression</a:t>
            </a:r>
            <a:endParaRPr lang="en-ID" dirty="0">
              <a:solidFill>
                <a:srgbClr val="002060"/>
              </a:solidFill>
              <a:latin typeface="Sora" panose="020B0604020202020204" charset="0"/>
              <a:cs typeface="Sora" panose="020B0604020202020204" charset="0"/>
            </a:endParaRPr>
          </a:p>
        </p:txBody>
      </p:sp>
      <p:sp>
        <p:nvSpPr>
          <p:cNvPr id="12" name="TextBox 11">
            <a:extLst>
              <a:ext uri="{FF2B5EF4-FFF2-40B4-BE49-F238E27FC236}">
                <a16:creationId xmlns:a16="http://schemas.microsoft.com/office/drawing/2014/main" id="{76E5EE34-A29B-D7C5-EB4E-C608D95A83BA}"/>
              </a:ext>
            </a:extLst>
          </p:cNvPr>
          <p:cNvSpPr txBox="1"/>
          <p:nvPr/>
        </p:nvSpPr>
        <p:spPr>
          <a:xfrm>
            <a:off x="5498388" y="4252434"/>
            <a:ext cx="6693612" cy="523220"/>
          </a:xfrm>
          <a:prstGeom prst="rect">
            <a:avLst/>
          </a:prstGeom>
          <a:noFill/>
        </p:spPr>
        <p:txBody>
          <a:bodyPr wrap="square">
            <a:spAutoFit/>
          </a:bodyPr>
          <a:lstStyle/>
          <a:p>
            <a:r>
              <a:rPr lang="en-US" dirty="0">
                <a:solidFill>
                  <a:srgbClr val="002060"/>
                </a:solidFill>
                <a:latin typeface="Sora" panose="020B0604020202020204" charset="0"/>
                <a:cs typeface="Sora" panose="020B0604020202020204" charset="0"/>
              </a:rPr>
              <a:t>price = 3.016e+09 + 1.086e+08 (Bedroom) + 5.084e+07 (Bathroom) + 1.009e+07 (Building (m²)) — 2.811e+08 (Garage) — 3.211e+04 Land (m²)</a:t>
            </a:r>
          </a:p>
        </p:txBody>
      </p:sp>
    </p:spTree>
    <p:extLst>
      <p:ext uri="{BB962C8B-B14F-4D97-AF65-F5344CB8AC3E}">
        <p14:creationId xmlns:p14="http://schemas.microsoft.com/office/powerpoint/2010/main" val="106369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err="1">
                <a:solidFill>
                  <a:schemeClr val="accent1">
                    <a:lumMod val="50000"/>
                  </a:schemeClr>
                </a:solidFill>
                <a:latin typeface="Sora" panose="020B0604020202020204" charset="0"/>
                <a:cs typeface="Sora" panose="020B0604020202020204" charset="0"/>
              </a:rPr>
              <a:t>Eksploratory</a:t>
            </a:r>
            <a:r>
              <a:rPr lang="en-US" sz="3200" dirty="0">
                <a:solidFill>
                  <a:schemeClr val="accent1">
                    <a:lumMod val="50000"/>
                  </a:schemeClr>
                </a:solidFill>
                <a:latin typeface="Sora" panose="020B0604020202020204" charset="0"/>
                <a:cs typeface="Sora" panose="020B0604020202020204" charset="0"/>
              </a:rPr>
              <a:t> Data Analyst (</a:t>
            </a:r>
            <a:r>
              <a:rPr lang="en-US" sz="3200" dirty="0" err="1">
                <a:solidFill>
                  <a:schemeClr val="accent1">
                    <a:lumMod val="50000"/>
                  </a:schemeClr>
                </a:solidFill>
                <a:latin typeface="Sora" panose="020B0604020202020204" charset="0"/>
                <a:cs typeface="Sora" panose="020B0604020202020204" charset="0"/>
              </a:rPr>
              <a:t>Hypotesis</a:t>
            </a:r>
            <a:r>
              <a:rPr lang="en-US" sz="3200" dirty="0">
                <a:solidFill>
                  <a:schemeClr val="accent1">
                    <a:lumMod val="50000"/>
                  </a:schemeClr>
                </a:solidFill>
                <a:latin typeface="Sora" panose="020B0604020202020204" charset="0"/>
                <a:cs typeface="Sora" panose="020B0604020202020204" charset="0"/>
              </a:rPr>
              <a:t>)</a:t>
            </a:r>
            <a:endParaRPr dirty="0"/>
          </a:p>
        </p:txBody>
      </p:sp>
      <p:sp>
        <p:nvSpPr>
          <p:cNvPr id="4" name="TextBox 3">
            <a:extLst>
              <a:ext uri="{FF2B5EF4-FFF2-40B4-BE49-F238E27FC236}">
                <a16:creationId xmlns:a16="http://schemas.microsoft.com/office/drawing/2014/main" id="{188F49D3-7F4D-DBF2-C501-2C5DC53AD8F1}"/>
              </a:ext>
            </a:extLst>
          </p:cNvPr>
          <p:cNvSpPr txBox="1"/>
          <p:nvPr/>
        </p:nvSpPr>
        <p:spPr>
          <a:xfrm>
            <a:off x="388942" y="1767692"/>
            <a:ext cx="9535893" cy="523220"/>
          </a:xfrm>
          <a:prstGeom prst="rect">
            <a:avLst/>
          </a:prstGeom>
          <a:noFill/>
        </p:spPr>
        <p:txBody>
          <a:bodyPr wrap="square">
            <a:spAutoFit/>
          </a:bodyPr>
          <a:lstStyle/>
          <a:p>
            <a:pPr marL="342900" indent="-342900">
              <a:buAutoNum type="arabicPeriod"/>
            </a:pPr>
            <a:r>
              <a:rPr lang="en-US" i="0" dirty="0">
                <a:solidFill>
                  <a:srgbClr val="002060"/>
                </a:solidFill>
                <a:effectLst/>
                <a:latin typeface="Sora" panose="020B0604020202020204" charset="0"/>
                <a:cs typeface="Sora" panose="020B0604020202020204" charset="0"/>
              </a:rPr>
              <a:t>Important places - Revalue between class 0 and class 1 for statistically significant </a:t>
            </a:r>
          </a:p>
          <a:p>
            <a:pPr marL="342900" indent="-342900">
              <a:buAutoNum type="arabicPeriod"/>
            </a:pPr>
            <a:r>
              <a:rPr lang="en-US" i="0" dirty="0">
                <a:solidFill>
                  <a:srgbClr val="002060"/>
                </a:solidFill>
                <a:effectLst/>
                <a:latin typeface="Sora" panose="020B0604020202020204" charset="0"/>
                <a:cs typeface="Sora" panose="020B0604020202020204" charset="0"/>
              </a:rPr>
              <a:t>prices Floor - Rerate between class 0 and class 1 for price then reject h0</a:t>
            </a:r>
            <a:endParaRPr lang="en-ID" dirty="0">
              <a:solidFill>
                <a:srgbClr val="002060"/>
              </a:solidFill>
              <a:latin typeface="Sora" panose="020B0604020202020204" charset="0"/>
              <a:cs typeface="Sora" panose="020B0604020202020204" charset="0"/>
            </a:endParaRPr>
          </a:p>
        </p:txBody>
      </p:sp>
    </p:spTree>
    <p:extLst>
      <p:ext uri="{BB962C8B-B14F-4D97-AF65-F5344CB8AC3E}">
        <p14:creationId xmlns:p14="http://schemas.microsoft.com/office/powerpoint/2010/main" val="3142113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r>
              <a:rPr lang="en-US" sz="3200" dirty="0">
                <a:solidFill>
                  <a:schemeClr val="accent1">
                    <a:lumMod val="50000"/>
                  </a:schemeClr>
                </a:solidFill>
                <a:latin typeface="Sora" panose="020B0604020202020204" charset="0"/>
                <a:cs typeface="Sora" panose="020B0604020202020204" charset="0"/>
              </a:rPr>
              <a:t>Modeling</a:t>
            </a:r>
          </a:p>
        </p:txBody>
      </p:sp>
    </p:spTree>
    <p:extLst>
      <p:ext uri="{BB962C8B-B14F-4D97-AF65-F5344CB8AC3E}">
        <p14:creationId xmlns:p14="http://schemas.microsoft.com/office/powerpoint/2010/main" val="884088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chemeClr val="accent1">
                    <a:lumMod val="50000"/>
                  </a:schemeClr>
                </a:solidFill>
                <a:latin typeface="Sora" panose="020B0604020202020204" charset="0"/>
                <a:cs typeface="Sora" panose="020B0604020202020204" charset="0"/>
              </a:rPr>
              <a:t>Modeling Unsupervised (K-means)</a:t>
            </a:r>
            <a:endParaRPr dirty="0"/>
          </a:p>
        </p:txBody>
      </p:sp>
      <p:sp>
        <p:nvSpPr>
          <p:cNvPr id="4" name="TextBox 3">
            <a:extLst>
              <a:ext uri="{FF2B5EF4-FFF2-40B4-BE49-F238E27FC236}">
                <a16:creationId xmlns:a16="http://schemas.microsoft.com/office/drawing/2014/main" id="{188F49D3-7F4D-DBF2-C501-2C5DC53AD8F1}"/>
              </a:ext>
            </a:extLst>
          </p:cNvPr>
          <p:cNvSpPr txBox="1"/>
          <p:nvPr/>
        </p:nvSpPr>
        <p:spPr>
          <a:xfrm>
            <a:off x="388942" y="1767692"/>
            <a:ext cx="9535893" cy="307777"/>
          </a:xfrm>
          <a:prstGeom prst="rect">
            <a:avLst/>
          </a:prstGeom>
          <a:noFill/>
        </p:spPr>
        <p:txBody>
          <a:bodyPr wrap="square">
            <a:spAutoFit/>
          </a:bodyPr>
          <a:lstStyle/>
          <a:p>
            <a:r>
              <a:rPr lang="en-US" dirty="0">
                <a:solidFill>
                  <a:srgbClr val="002060"/>
                </a:solidFill>
                <a:latin typeface="Sora" panose="020B0604020202020204" charset="0"/>
                <a:cs typeface="Sora" panose="020B0604020202020204" charset="0"/>
              </a:rPr>
              <a:t>Choose </a:t>
            </a:r>
            <a:r>
              <a:rPr lang="en-US" dirty="0" err="1">
                <a:solidFill>
                  <a:srgbClr val="002060"/>
                </a:solidFill>
                <a:latin typeface="Sora" panose="020B0604020202020204" charset="0"/>
                <a:cs typeface="Sora" panose="020B0604020202020204" charset="0"/>
              </a:rPr>
              <a:t>feauture</a:t>
            </a:r>
            <a:r>
              <a:rPr lang="en-US" dirty="0">
                <a:solidFill>
                  <a:srgbClr val="002060"/>
                </a:solidFill>
                <a:latin typeface="Sora" panose="020B0604020202020204" charset="0"/>
                <a:cs typeface="Sora" panose="020B0604020202020204" charset="0"/>
              </a:rPr>
              <a:t> engineering using Minmax </a:t>
            </a:r>
            <a:r>
              <a:rPr lang="en-US" dirty="0" err="1">
                <a:solidFill>
                  <a:srgbClr val="002060"/>
                </a:solidFill>
                <a:latin typeface="Sora" panose="020B0604020202020204" charset="0"/>
                <a:cs typeface="Sora" panose="020B0604020202020204" charset="0"/>
              </a:rPr>
              <a:t>Scaller</a:t>
            </a:r>
            <a:endParaRPr lang="en-ID" dirty="0">
              <a:solidFill>
                <a:srgbClr val="002060"/>
              </a:solidFill>
              <a:latin typeface="Sora" panose="020B0604020202020204" charset="0"/>
              <a:cs typeface="Sora" panose="020B0604020202020204" charset="0"/>
            </a:endParaRPr>
          </a:p>
        </p:txBody>
      </p:sp>
      <p:sp>
        <p:nvSpPr>
          <p:cNvPr id="7" name="TextBox 6">
            <a:extLst>
              <a:ext uri="{FF2B5EF4-FFF2-40B4-BE49-F238E27FC236}">
                <a16:creationId xmlns:a16="http://schemas.microsoft.com/office/drawing/2014/main" id="{75C2D9A0-919B-290D-BE17-E5BE9E7EECF7}"/>
              </a:ext>
            </a:extLst>
          </p:cNvPr>
          <p:cNvSpPr txBox="1"/>
          <p:nvPr/>
        </p:nvSpPr>
        <p:spPr>
          <a:xfrm>
            <a:off x="561890" y="2112063"/>
            <a:ext cx="4359431" cy="307777"/>
          </a:xfrm>
          <a:prstGeom prst="rect">
            <a:avLst/>
          </a:prstGeom>
          <a:noFill/>
        </p:spPr>
        <p:txBody>
          <a:bodyPr wrap="square">
            <a:spAutoFit/>
          </a:bodyPr>
          <a:lstStyle/>
          <a:p>
            <a:pPr algn="ctr"/>
            <a:r>
              <a:rPr lang="en-US" dirty="0">
                <a:solidFill>
                  <a:srgbClr val="002060"/>
                </a:solidFill>
                <a:latin typeface="Sora" panose="020B0604020202020204" charset="0"/>
                <a:cs typeface="Sora" panose="020B0604020202020204" charset="0"/>
              </a:rPr>
              <a:t>Distribution Data Before </a:t>
            </a:r>
            <a:r>
              <a:rPr lang="en-US" dirty="0" err="1">
                <a:solidFill>
                  <a:srgbClr val="002060"/>
                </a:solidFill>
                <a:latin typeface="Sora" panose="020B0604020202020204" charset="0"/>
                <a:cs typeface="Sora" panose="020B0604020202020204" charset="0"/>
              </a:rPr>
              <a:t>Scalling</a:t>
            </a:r>
            <a:endParaRPr lang="en-ID" dirty="0">
              <a:solidFill>
                <a:srgbClr val="002060"/>
              </a:solidFill>
              <a:latin typeface="Sora" panose="020B0604020202020204" charset="0"/>
              <a:cs typeface="Sora" panose="020B0604020202020204" charset="0"/>
            </a:endParaRPr>
          </a:p>
        </p:txBody>
      </p:sp>
      <p:pic>
        <p:nvPicPr>
          <p:cNvPr id="15" name="Picture 14">
            <a:extLst>
              <a:ext uri="{FF2B5EF4-FFF2-40B4-BE49-F238E27FC236}">
                <a16:creationId xmlns:a16="http://schemas.microsoft.com/office/drawing/2014/main" id="{A0DBD4AD-4700-F251-6242-F18C074CD9AE}"/>
              </a:ext>
            </a:extLst>
          </p:cNvPr>
          <p:cNvPicPr>
            <a:picLocks noChangeAspect="1"/>
          </p:cNvPicPr>
          <p:nvPr/>
        </p:nvPicPr>
        <p:blipFill>
          <a:blip r:embed="rId3"/>
          <a:stretch>
            <a:fillRect/>
          </a:stretch>
        </p:blipFill>
        <p:spPr>
          <a:xfrm>
            <a:off x="263091" y="2401722"/>
            <a:ext cx="5580454" cy="2380810"/>
          </a:xfrm>
          <a:prstGeom prst="rect">
            <a:avLst/>
          </a:prstGeom>
        </p:spPr>
      </p:pic>
      <p:sp>
        <p:nvSpPr>
          <p:cNvPr id="16" name="TextBox 15">
            <a:extLst>
              <a:ext uri="{FF2B5EF4-FFF2-40B4-BE49-F238E27FC236}">
                <a16:creationId xmlns:a16="http://schemas.microsoft.com/office/drawing/2014/main" id="{15AAACEE-7C17-2E5C-EF0C-35C74CC785B6}"/>
              </a:ext>
            </a:extLst>
          </p:cNvPr>
          <p:cNvSpPr txBox="1"/>
          <p:nvPr/>
        </p:nvSpPr>
        <p:spPr>
          <a:xfrm>
            <a:off x="6765768" y="2093945"/>
            <a:ext cx="4359431" cy="307777"/>
          </a:xfrm>
          <a:prstGeom prst="rect">
            <a:avLst/>
          </a:prstGeom>
          <a:noFill/>
        </p:spPr>
        <p:txBody>
          <a:bodyPr wrap="square">
            <a:spAutoFit/>
          </a:bodyPr>
          <a:lstStyle/>
          <a:p>
            <a:pPr algn="ctr"/>
            <a:r>
              <a:rPr lang="en-US" dirty="0">
                <a:solidFill>
                  <a:srgbClr val="002060"/>
                </a:solidFill>
                <a:latin typeface="Sora" panose="020B0604020202020204" charset="0"/>
                <a:cs typeface="Sora" panose="020B0604020202020204" charset="0"/>
              </a:rPr>
              <a:t>Distribution Data After </a:t>
            </a:r>
            <a:r>
              <a:rPr lang="en-US" dirty="0" err="1">
                <a:solidFill>
                  <a:srgbClr val="002060"/>
                </a:solidFill>
                <a:latin typeface="Sora" panose="020B0604020202020204" charset="0"/>
                <a:cs typeface="Sora" panose="020B0604020202020204" charset="0"/>
              </a:rPr>
              <a:t>Scalling</a:t>
            </a:r>
            <a:r>
              <a:rPr lang="en-US" dirty="0">
                <a:solidFill>
                  <a:srgbClr val="002060"/>
                </a:solidFill>
                <a:latin typeface="Sora" panose="020B0604020202020204" charset="0"/>
                <a:cs typeface="Sora" panose="020B0604020202020204" charset="0"/>
              </a:rPr>
              <a:t> Minmax</a:t>
            </a:r>
            <a:endParaRPr lang="en-ID" dirty="0">
              <a:solidFill>
                <a:srgbClr val="002060"/>
              </a:solidFill>
              <a:latin typeface="Sora" panose="020B0604020202020204" charset="0"/>
              <a:cs typeface="Sora" panose="020B0604020202020204" charset="0"/>
            </a:endParaRPr>
          </a:p>
        </p:txBody>
      </p:sp>
      <p:pic>
        <p:nvPicPr>
          <p:cNvPr id="18" name="Picture 17">
            <a:extLst>
              <a:ext uri="{FF2B5EF4-FFF2-40B4-BE49-F238E27FC236}">
                <a16:creationId xmlns:a16="http://schemas.microsoft.com/office/drawing/2014/main" id="{E05E73D5-ABEA-5F2D-7785-BCBD07B86101}"/>
              </a:ext>
            </a:extLst>
          </p:cNvPr>
          <p:cNvPicPr>
            <a:picLocks noChangeAspect="1"/>
          </p:cNvPicPr>
          <p:nvPr/>
        </p:nvPicPr>
        <p:blipFill>
          <a:blip r:embed="rId4"/>
          <a:stretch>
            <a:fillRect/>
          </a:stretch>
        </p:blipFill>
        <p:spPr>
          <a:xfrm>
            <a:off x="6095477" y="2401723"/>
            <a:ext cx="5534633" cy="2380810"/>
          </a:xfrm>
          <a:prstGeom prst="rect">
            <a:avLst/>
          </a:prstGeom>
        </p:spPr>
      </p:pic>
      <p:pic>
        <p:nvPicPr>
          <p:cNvPr id="19" name="Picture 18">
            <a:extLst>
              <a:ext uri="{FF2B5EF4-FFF2-40B4-BE49-F238E27FC236}">
                <a16:creationId xmlns:a16="http://schemas.microsoft.com/office/drawing/2014/main" id="{A091DA0D-6A8F-64CD-EDD1-907304BDD431}"/>
              </a:ext>
            </a:extLst>
          </p:cNvPr>
          <p:cNvPicPr>
            <a:picLocks noChangeAspect="1"/>
          </p:cNvPicPr>
          <p:nvPr/>
        </p:nvPicPr>
        <p:blipFill>
          <a:blip r:embed="rId5"/>
          <a:stretch>
            <a:fillRect/>
          </a:stretch>
        </p:blipFill>
        <p:spPr>
          <a:xfrm>
            <a:off x="5911678" y="5383568"/>
            <a:ext cx="6017231" cy="678185"/>
          </a:xfrm>
          <a:prstGeom prst="rect">
            <a:avLst/>
          </a:prstGeom>
        </p:spPr>
      </p:pic>
      <p:pic>
        <p:nvPicPr>
          <p:cNvPr id="21" name="Picture 20">
            <a:extLst>
              <a:ext uri="{FF2B5EF4-FFF2-40B4-BE49-F238E27FC236}">
                <a16:creationId xmlns:a16="http://schemas.microsoft.com/office/drawing/2014/main" id="{B8D30740-7F03-7675-DA83-4D6E93E54DB2}"/>
              </a:ext>
            </a:extLst>
          </p:cNvPr>
          <p:cNvPicPr>
            <a:picLocks noChangeAspect="1"/>
          </p:cNvPicPr>
          <p:nvPr/>
        </p:nvPicPr>
        <p:blipFill>
          <a:blip r:embed="rId6"/>
          <a:stretch>
            <a:fillRect/>
          </a:stretch>
        </p:blipFill>
        <p:spPr>
          <a:xfrm>
            <a:off x="263091" y="5383568"/>
            <a:ext cx="5289360" cy="678185"/>
          </a:xfrm>
          <a:prstGeom prst="rect">
            <a:avLst/>
          </a:prstGeom>
        </p:spPr>
      </p:pic>
      <p:sp>
        <p:nvSpPr>
          <p:cNvPr id="22" name="TextBox 21">
            <a:extLst>
              <a:ext uri="{FF2B5EF4-FFF2-40B4-BE49-F238E27FC236}">
                <a16:creationId xmlns:a16="http://schemas.microsoft.com/office/drawing/2014/main" id="{93993F7C-B9EA-56C0-93A9-6AAF5ABA0E74}"/>
              </a:ext>
            </a:extLst>
          </p:cNvPr>
          <p:cNvSpPr txBox="1"/>
          <p:nvPr/>
        </p:nvSpPr>
        <p:spPr>
          <a:xfrm>
            <a:off x="1282183" y="4900235"/>
            <a:ext cx="3639138" cy="307777"/>
          </a:xfrm>
          <a:prstGeom prst="rect">
            <a:avLst/>
          </a:prstGeom>
          <a:noFill/>
        </p:spPr>
        <p:txBody>
          <a:bodyPr wrap="none" rtlCol="0">
            <a:spAutoFit/>
          </a:bodyPr>
          <a:lstStyle/>
          <a:p>
            <a:r>
              <a:rPr lang="en-US" dirty="0">
                <a:solidFill>
                  <a:srgbClr val="002060"/>
                </a:solidFill>
                <a:latin typeface="Sora" panose="020B0604020202020204" charset="0"/>
                <a:cs typeface="Sora" panose="020B0604020202020204" charset="0"/>
              </a:rPr>
              <a:t>Sample Data Numeric Before </a:t>
            </a:r>
            <a:r>
              <a:rPr lang="en-US" dirty="0" err="1">
                <a:solidFill>
                  <a:srgbClr val="002060"/>
                </a:solidFill>
                <a:latin typeface="Sora" panose="020B0604020202020204" charset="0"/>
                <a:cs typeface="Sora" panose="020B0604020202020204" charset="0"/>
              </a:rPr>
              <a:t>Scalling</a:t>
            </a:r>
            <a:endParaRPr lang="en-ID" dirty="0">
              <a:solidFill>
                <a:srgbClr val="002060"/>
              </a:solidFill>
              <a:latin typeface="Sora" panose="020B0604020202020204" charset="0"/>
              <a:cs typeface="Sora" panose="020B0604020202020204" charset="0"/>
            </a:endParaRPr>
          </a:p>
        </p:txBody>
      </p:sp>
      <p:sp>
        <p:nvSpPr>
          <p:cNvPr id="23" name="TextBox 22">
            <a:extLst>
              <a:ext uri="{FF2B5EF4-FFF2-40B4-BE49-F238E27FC236}">
                <a16:creationId xmlns:a16="http://schemas.microsoft.com/office/drawing/2014/main" id="{08E9C5E6-36F9-41A0-DCA0-C0E89EB6012D}"/>
              </a:ext>
            </a:extLst>
          </p:cNvPr>
          <p:cNvSpPr txBox="1"/>
          <p:nvPr/>
        </p:nvSpPr>
        <p:spPr>
          <a:xfrm>
            <a:off x="7842456" y="4900235"/>
            <a:ext cx="3366627" cy="307777"/>
          </a:xfrm>
          <a:prstGeom prst="rect">
            <a:avLst/>
          </a:prstGeom>
          <a:noFill/>
        </p:spPr>
        <p:txBody>
          <a:bodyPr wrap="none" rtlCol="0">
            <a:spAutoFit/>
          </a:bodyPr>
          <a:lstStyle/>
          <a:p>
            <a:pPr algn="ctr"/>
            <a:r>
              <a:rPr lang="en-US" dirty="0">
                <a:solidFill>
                  <a:srgbClr val="002060"/>
                </a:solidFill>
                <a:latin typeface="Sora" panose="020B0604020202020204" charset="0"/>
                <a:cs typeface="Sora" panose="020B0604020202020204" charset="0"/>
              </a:rPr>
              <a:t>Sample Data After </a:t>
            </a:r>
            <a:r>
              <a:rPr lang="en-US" dirty="0" err="1">
                <a:solidFill>
                  <a:srgbClr val="002060"/>
                </a:solidFill>
                <a:latin typeface="Sora" panose="020B0604020202020204" charset="0"/>
                <a:cs typeface="Sora" panose="020B0604020202020204" charset="0"/>
              </a:rPr>
              <a:t>Scalling</a:t>
            </a:r>
            <a:r>
              <a:rPr lang="en-US" dirty="0">
                <a:solidFill>
                  <a:srgbClr val="002060"/>
                </a:solidFill>
                <a:latin typeface="Sora" panose="020B0604020202020204" charset="0"/>
                <a:cs typeface="Sora" panose="020B0604020202020204" charset="0"/>
              </a:rPr>
              <a:t> Minmax</a:t>
            </a:r>
            <a:endParaRPr lang="en-ID" dirty="0">
              <a:solidFill>
                <a:srgbClr val="002060"/>
              </a:solidFill>
              <a:latin typeface="Sora" panose="020B0604020202020204" charset="0"/>
              <a:cs typeface="Sora" panose="020B0604020202020204" charset="0"/>
            </a:endParaRPr>
          </a:p>
        </p:txBody>
      </p:sp>
    </p:spTree>
    <p:extLst>
      <p:ext uri="{BB962C8B-B14F-4D97-AF65-F5344CB8AC3E}">
        <p14:creationId xmlns:p14="http://schemas.microsoft.com/office/powerpoint/2010/main" val="1573720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chemeClr val="accent1">
                    <a:lumMod val="50000"/>
                  </a:schemeClr>
                </a:solidFill>
                <a:latin typeface="Sora" panose="020B0604020202020204" charset="0"/>
                <a:cs typeface="Sora" panose="020B0604020202020204" charset="0"/>
              </a:rPr>
              <a:t>Modeling Unsupervised (K-means)</a:t>
            </a:r>
            <a:endParaRPr dirty="0"/>
          </a:p>
        </p:txBody>
      </p:sp>
      <p:sp>
        <p:nvSpPr>
          <p:cNvPr id="2" name="TextBox 1">
            <a:extLst>
              <a:ext uri="{FF2B5EF4-FFF2-40B4-BE49-F238E27FC236}">
                <a16:creationId xmlns:a16="http://schemas.microsoft.com/office/drawing/2014/main" id="{EB35D07A-EA49-CB24-96AB-667EAAE1BF45}"/>
              </a:ext>
            </a:extLst>
          </p:cNvPr>
          <p:cNvSpPr txBox="1"/>
          <p:nvPr/>
        </p:nvSpPr>
        <p:spPr>
          <a:xfrm>
            <a:off x="585627" y="1690825"/>
            <a:ext cx="3344185" cy="307777"/>
          </a:xfrm>
          <a:prstGeom prst="rect">
            <a:avLst/>
          </a:prstGeom>
          <a:noFill/>
        </p:spPr>
        <p:txBody>
          <a:bodyPr wrap="none" rtlCol="0">
            <a:spAutoFit/>
          </a:bodyPr>
          <a:lstStyle/>
          <a:p>
            <a:r>
              <a:rPr lang="en-US" b="1" dirty="0">
                <a:solidFill>
                  <a:srgbClr val="002060"/>
                </a:solidFill>
                <a:latin typeface="Sora" panose="020B0604020202020204" charset="0"/>
                <a:cs typeface="Sora" panose="020B0604020202020204" charset="0"/>
              </a:rPr>
              <a:t>Best Cluster from Minmax </a:t>
            </a:r>
            <a:r>
              <a:rPr lang="en-US" b="1" dirty="0" err="1">
                <a:solidFill>
                  <a:srgbClr val="002060"/>
                </a:solidFill>
                <a:latin typeface="Sora" panose="020B0604020202020204" charset="0"/>
                <a:cs typeface="Sora" panose="020B0604020202020204" charset="0"/>
              </a:rPr>
              <a:t>Scaller</a:t>
            </a:r>
            <a:r>
              <a:rPr lang="en-US" b="1" dirty="0">
                <a:solidFill>
                  <a:srgbClr val="002060"/>
                </a:solidFill>
                <a:latin typeface="Sora" panose="020B0604020202020204" charset="0"/>
                <a:cs typeface="Sora" panose="020B0604020202020204" charset="0"/>
              </a:rPr>
              <a:t> :</a:t>
            </a:r>
            <a:endParaRPr lang="en-ID" b="1" dirty="0">
              <a:solidFill>
                <a:srgbClr val="002060"/>
              </a:solidFill>
              <a:latin typeface="Sora" panose="020B0604020202020204" charset="0"/>
              <a:cs typeface="Sora" panose="020B0604020202020204" charset="0"/>
            </a:endParaRPr>
          </a:p>
        </p:txBody>
      </p:sp>
      <p:pic>
        <p:nvPicPr>
          <p:cNvPr id="6150" name="Picture 6">
            <a:extLst>
              <a:ext uri="{FF2B5EF4-FFF2-40B4-BE49-F238E27FC236}">
                <a16:creationId xmlns:a16="http://schemas.microsoft.com/office/drawing/2014/main" id="{1C3465DC-83D9-A2BD-BDB5-518E493C6C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42" y="2116476"/>
            <a:ext cx="5251569" cy="39144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AFD973B-070A-5D77-3396-60D26468A35D}"/>
              </a:ext>
            </a:extLst>
          </p:cNvPr>
          <p:cNvSpPr txBox="1"/>
          <p:nvPr/>
        </p:nvSpPr>
        <p:spPr>
          <a:xfrm>
            <a:off x="5904220" y="2387756"/>
            <a:ext cx="6229590" cy="738664"/>
          </a:xfrm>
          <a:prstGeom prst="rect">
            <a:avLst/>
          </a:prstGeom>
          <a:noFill/>
        </p:spPr>
        <p:txBody>
          <a:bodyPr wrap="none" rtlCol="0">
            <a:spAutoFit/>
          </a:bodyPr>
          <a:lstStyle/>
          <a:p>
            <a:r>
              <a:rPr lang="en-US" dirty="0">
                <a:solidFill>
                  <a:srgbClr val="002060"/>
                </a:solidFill>
                <a:latin typeface="Sora" panose="020B0604020202020204" charset="0"/>
                <a:cs typeface="Sora" panose="020B0604020202020204" charset="0"/>
              </a:rPr>
              <a:t>Best Cluster from Minmax </a:t>
            </a:r>
            <a:r>
              <a:rPr lang="en-US" dirty="0" err="1">
                <a:solidFill>
                  <a:srgbClr val="002060"/>
                </a:solidFill>
                <a:latin typeface="Sora" panose="020B0604020202020204" charset="0"/>
                <a:cs typeface="Sora" panose="020B0604020202020204" charset="0"/>
              </a:rPr>
              <a:t>Scaller</a:t>
            </a:r>
            <a:r>
              <a:rPr lang="en-US" dirty="0">
                <a:solidFill>
                  <a:srgbClr val="002060"/>
                </a:solidFill>
                <a:latin typeface="Sora" panose="020B0604020202020204" charset="0"/>
                <a:cs typeface="Sora" panose="020B0604020202020204" charset="0"/>
              </a:rPr>
              <a:t> is 7 cluster with score Silhouette </a:t>
            </a:r>
          </a:p>
          <a:p>
            <a:r>
              <a:rPr lang="en-US" dirty="0">
                <a:solidFill>
                  <a:srgbClr val="002060"/>
                </a:solidFill>
                <a:latin typeface="Sora" panose="020B0604020202020204" charset="0"/>
                <a:cs typeface="Sora" panose="020B0604020202020204" charset="0"/>
              </a:rPr>
              <a:t>0.79. And Then we check percentage data from cluster.</a:t>
            </a:r>
          </a:p>
          <a:p>
            <a:endParaRPr lang="en-ID" dirty="0">
              <a:solidFill>
                <a:srgbClr val="002060"/>
              </a:solidFill>
              <a:latin typeface="Sora" panose="020B0604020202020204" charset="0"/>
              <a:cs typeface="Sora" panose="020B0604020202020204" charset="0"/>
            </a:endParaRPr>
          </a:p>
        </p:txBody>
      </p:sp>
      <p:pic>
        <p:nvPicPr>
          <p:cNvPr id="6152" name="Picture 8">
            <a:extLst>
              <a:ext uri="{FF2B5EF4-FFF2-40B4-BE49-F238E27FC236}">
                <a16:creationId xmlns:a16="http://schemas.microsoft.com/office/drawing/2014/main" id="{4CE052E6-C6A7-04A2-D996-FCCE087F9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511" y="2925940"/>
            <a:ext cx="6324600"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869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chemeClr val="accent1">
                    <a:lumMod val="50000"/>
                  </a:schemeClr>
                </a:solidFill>
                <a:latin typeface="Sora" panose="020B0604020202020204" charset="0"/>
                <a:cs typeface="Sora" panose="020B0604020202020204" charset="0"/>
              </a:rPr>
              <a:t>Modeling Unsupervised (K-means)</a:t>
            </a:r>
            <a:endParaRPr dirty="0"/>
          </a:p>
        </p:txBody>
      </p:sp>
      <p:sp>
        <p:nvSpPr>
          <p:cNvPr id="2" name="TextBox 1">
            <a:extLst>
              <a:ext uri="{FF2B5EF4-FFF2-40B4-BE49-F238E27FC236}">
                <a16:creationId xmlns:a16="http://schemas.microsoft.com/office/drawing/2014/main" id="{EB35D07A-EA49-CB24-96AB-667EAAE1BF45}"/>
              </a:ext>
            </a:extLst>
          </p:cNvPr>
          <p:cNvSpPr txBox="1"/>
          <p:nvPr/>
        </p:nvSpPr>
        <p:spPr>
          <a:xfrm>
            <a:off x="585627" y="1690825"/>
            <a:ext cx="3145413" cy="307777"/>
          </a:xfrm>
          <a:prstGeom prst="rect">
            <a:avLst/>
          </a:prstGeom>
          <a:noFill/>
        </p:spPr>
        <p:txBody>
          <a:bodyPr wrap="none" rtlCol="0">
            <a:spAutoFit/>
          </a:bodyPr>
          <a:lstStyle/>
          <a:p>
            <a:r>
              <a:rPr lang="en-ID" b="1" dirty="0">
                <a:solidFill>
                  <a:srgbClr val="002060"/>
                </a:solidFill>
                <a:latin typeface="Sora" panose="020B0604020202020204" charset="0"/>
                <a:cs typeface="Sora" panose="020B0604020202020204" charset="0"/>
              </a:rPr>
              <a:t>Interpretation Cluster (Insight) :</a:t>
            </a:r>
          </a:p>
        </p:txBody>
      </p:sp>
      <p:sp>
        <p:nvSpPr>
          <p:cNvPr id="4" name="TextBox 3">
            <a:extLst>
              <a:ext uri="{FF2B5EF4-FFF2-40B4-BE49-F238E27FC236}">
                <a16:creationId xmlns:a16="http://schemas.microsoft.com/office/drawing/2014/main" id="{4C8F127A-77AC-CEBB-13BD-962E1C65800D}"/>
              </a:ext>
            </a:extLst>
          </p:cNvPr>
          <p:cNvSpPr txBox="1"/>
          <p:nvPr/>
        </p:nvSpPr>
        <p:spPr>
          <a:xfrm>
            <a:off x="585627" y="2073956"/>
            <a:ext cx="11606373" cy="1200329"/>
          </a:xfrm>
          <a:prstGeom prst="rect">
            <a:avLst/>
          </a:prstGeom>
          <a:noFill/>
        </p:spPr>
        <p:txBody>
          <a:bodyPr wrap="square">
            <a:spAutoFit/>
          </a:bodyPr>
          <a:lstStyle/>
          <a:p>
            <a:r>
              <a:rPr lang="en-ID" sz="1200" b="1" dirty="0">
                <a:solidFill>
                  <a:srgbClr val="002060"/>
                </a:solidFill>
                <a:latin typeface="Sora" panose="020B0604020202020204" charset="0"/>
                <a:cs typeface="Sora" panose="020B0604020202020204" charset="0"/>
              </a:rPr>
              <a:t>Cluster 0 : </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Median</a:t>
            </a:r>
            <a:r>
              <a:rPr lang="en-ID" sz="1200" dirty="0">
                <a:solidFill>
                  <a:srgbClr val="002060"/>
                </a:solidFill>
                <a:latin typeface="Sora" panose="020B0604020202020204" charset="0"/>
                <a:cs typeface="Sora" panose="020B0604020202020204" charset="0"/>
              </a:rPr>
              <a:t> : Price = 1300000000, Bedroom = 3, Bathroom = 2, Land = 135 (m2), Building = 126 (m2), Garage = 1,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6066666,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1594666,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3900000.</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Modus</a:t>
            </a:r>
            <a:r>
              <a:rPr lang="en-ID" sz="1200" dirty="0">
                <a:solidFill>
                  <a:srgbClr val="002060"/>
                </a:solidFill>
                <a:latin typeface="Sora" panose="020B0604020202020204" charset="0"/>
                <a:cs typeface="Sora" panose="020B0604020202020204" charset="0"/>
              </a:rPr>
              <a:t> : Important places = </a:t>
            </a:r>
            <a:r>
              <a:rPr lang="en-ID" sz="1200" dirty="0" err="1">
                <a:solidFill>
                  <a:srgbClr val="002060"/>
                </a:solidFill>
                <a:latin typeface="Sora" panose="020B0604020202020204" charset="0"/>
                <a:cs typeface="Sora" panose="020B0604020202020204" charset="0"/>
              </a:rPr>
              <a:t>Tidak</a:t>
            </a:r>
            <a:r>
              <a:rPr lang="en-ID" sz="1200" dirty="0">
                <a:solidFill>
                  <a:srgbClr val="002060"/>
                </a:solidFill>
                <a:latin typeface="Sora" panose="020B0604020202020204" charset="0"/>
                <a:cs typeface="Sora" panose="020B0604020202020204" charset="0"/>
              </a:rPr>
              <a:t> </a:t>
            </a:r>
            <a:r>
              <a:rPr lang="en-ID" sz="1200" dirty="0" err="1">
                <a:solidFill>
                  <a:srgbClr val="002060"/>
                </a:solidFill>
                <a:latin typeface="Sora" panose="020B0604020202020204" charset="0"/>
                <a:cs typeface="Sora" panose="020B0604020202020204" charset="0"/>
              </a:rPr>
              <a:t>Penting</a:t>
            </a:r>
            <a:r>
              <a:rPr lang="en-ID" sz="1200" dirty="0">
                <a:solidFill>
                  <a:srgbClr val="002060"/>
                </a:solidFill>
                <a:latin typeface="Sora" panose="020B0604020202020204" charset="0"/>
                <a:cs typeface="Sora" panose="020B0604020202020204" charset="0"/>
              </a:rPr>
              <a:t>, Location =</a:t>
            </a:r>
            <a:r>
              <a:rPr lang="en-ID" sz="1200" dirty="0" err="1">
                <a:solidFill>
                  <a:srgbClr val="002060"/>
                </a:solidFill>
                <a:latin typeface="Sora" panose="020B0604020202020204" charset="0"/>
                <a:cs typeface="Sora" panose="020B0604020202020204" charset="0"/>
              </a:rPr>
              <a:t>Kecamatan</a:t>
            </a:r>
            <a:r>
              <a:rPr lang="en-ID" sz="1200" dirty="0">
                <a:solidFill>
                  <a:srgbClr val="002060"/>
                </a:solidFill>
                <a:latin typeface="Sora" panose="020B0604020202020204" charset="0"/>
                <a:cs typeface="Sora" panose="020B0604020202020204" charset="0"/>
              </a:rPr>
              <a:t>, dan Floor = Lantai_1 .</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Min — Max Values : </a:t>
            </a:r>
            <a:r>
              <a:rPr lang="en-ID" sz="1200" dirty="0">
                <a:solidFill>
                  <a:srgbClr val="002060"/>
                </a:solidFill>
                <a:latin typeface="Sora" panose="020B0604020202020204" charset="0"/>
                <a:cs typeface="Sora" panose="020B0604020202020204" charset="0"/>
              </a:rPr>
              <a:t>Bedroom &amp; Bathroom</a:t>
            </a:r>
            <a:r>
              <a:rPr lang="en-ID" sz="1200" b="1" dirty="0">
                <a:solidFill>
                  <a:srgbClr val="002060"/>
                </a:solidFill>
                <a:latin typeface="Sora" panose="020B0604020202020204" charset="0"/>
                <a:cs typeface="Sora" panose="020B0604020202020204" charset="0"/>
              </a:rPr>
              <a:t>= </a:t>
            </a:r>
            <a:r>
              <a:rPr lang="en-ID" sz="1200" dirty="0">
                <a:solidFill>
                  <a:srgbClr val="002060"/>
                </a:solidFill>
                <a:latin typeface="Sora" panose="020B0604020202020204" charset="0"/>
                <a:cs typeface="Sora" panose="020B0604020202020204" charset="0"/>
              </a:rPr>
              <a:t>0–30/31 , Land = 10–99506, Building = 0 — 2020, Garage = 0 -10,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32666–408333333,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8586–107333333, dan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21000–262500000</a:t>
            </a:r>
          </a:p>
        </p:txBody>
      </p:sp>
      <p:sp>
        <p:nvSpPr>
          <p:cNvPr id="6" name="TextBox 5">
            <a:extLst>
              <a:ext uri="{FF2B5EF4-FFF2-40B4-BE49-F238E27FC236}">
                <a16:creationId xmlns:a16="http://schemas.microsoft.com/office/drawing/2014/main" id="{BC926668-1FA4-E4B6-8952-B84EB4318B7F}"/>
              </a:ext>
            </a:extLst>
          </p:cNvPr>
          <p:cNvSpPr txBox="1"/>
          <p:nvPr/>
        </p:nvSpPr>
        <p:spPr>
          <a:xfrm>
            <a:off x="585625" y="3349639"/>
            <a:ext cx="11501062" cy="1200329"/>
          </a:xfrm>
          <a:prstGeom prst="rect">
            <a:avLst/>
          </a:prstGeom>
          <a:noFill/>
        </p:spPr>
        <p:txBody>
          <a:bodyPr wrap="square">
            <a:spAutoFit/>
          </a:bodyPr>
          <a:lstStyle/>
          <a:p>
            <a:r>
              <a:rPr lang="en-ID" sz="1200" b="1" dirty="0">
                <a:solidFill>
                  <a:srgbClr val="002060"/>
                </a:solidFill>
                <a:latin typeface="Sora" panose="020B0604020202020204" charset="0"/>
                <a:cs typeface="Sora" panose="020B0604020202020204" charset="0"/>
              </a:rPr>
              <a:t>Cluster 1 :</a:t>
            </a:r>
            <a:br>
              <a:rPr lang="en-ID" sz="1200" b="1"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Median : </a:t>
            </a:r>
            <a:r>
              <a:rPr lang="en-ID" sz="1200" dirty="0">
                <a:solidFill>
                  <a:srgbClr val="002060"/>
                </a:solidFill>
                <a:latin typeface="Sora" panose="020B0604020202020204" charset="0"/>
                <a:cs typeface="Sora" panose="020B0604020202020204" charset="0"/>
              </a:rPr>
              <a:t>Price = 1550000000, Bedroom = 4, Bathroom = 2, Land = 127 (m2), Building = 150 (m2), Garage = 0,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7233333,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1901333,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4650000.</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Modus : </a:t>
            </a:r>
            <a:r>
              <a:rPr lang="en-ID" sz="1200" dirty="0">
                <a:solidFill>
                  <a:srgbClr val="002060"/>
                </a:solidFill>
                <a:latin typeface="Sora" panose="020B0604020202020204" charset="0"/>
                <a:cs typeface="Sora" panose="020B0604020202020204" charset="0"/>
              </a:rPr>
              <a:t>Important places = </a:t>
            </a:r>
            <a:r>
              <a:rPr lang="en-ID" sz="1200" dirty="0" err="1">
                <a:solidFill>
                  <a:srgbClr val="002060"/>
                </a:solidFill>
                <a:latin typeface="Sora" panose="020B0604020202020204" charset="0"/>
                <a:cs typeface="Sora" panose="020B0604020202020204" charset="0"/>
              </a:rPr>
              <a:t>Tempat</a:t>
            </a:r>
            <a:r>
              <a:rPr lang="en-ID" sz="1200" dirty="0">
                <a:solidFill>
                  <a:srgbClr val="002060"/>
                </a:solidFill>
                <a:latin typeface="Sora" panose="020B0604020202020204" charset="0"/>
                <a:cs typeface="Sora" panose="020B0604020202020204" charset="0"/>
              </a:rPr>
              <a:t> </a:t>
            </a:r>
            <a:r>
              <a:rPr lang="en-ID" sz="1200" dirty="0" err="1">
                <a:solidFill>
                  <a:srgbClr val="002060"/>
                </a:solidFill>
                <a:latin typeface="Sora" panose="020B0604020202020204" charset="0"/>
                <a:cs typeface="Sora" panose="020B0604020202020204" charset="0"/>
              </a:rPr>
              <a:t>Penting</a:t>
            </a:r>
            <a:r>
              <a:rPr lang="en-ID" sz="1200" dirty="0">
                <a:solidFill>
                  <a:srgbClr val="002060"/>
                </a:solidFill>
                <a:latin typeface="Sora" panose="020B0604020202020204" charset="0"/>
                <a:cs typeface="Sora" panose="020B0604020202020204" charset="0"/>
              </a:rPr>
              <a:t>, Location =</a:t>
            </a:r>
            <a:r>
              <a:rPr lang="en-ID" sz="1200" dirty="0" err="1">
                <a:solidFill>
                  <a:srgbClr val="002060"/>
                </a:solidFill>
                <a:latin typeface="Sora" panose="020B0604020202020204" charset="0"/>
                <a:cs typeface="Sora" panose="020B0604020202020204" charset="0"/>
              </a:rPr>
              <a:t>Kecamatan</a:t>
            </a:r>
            <a:r>
              <a:rPr lang="en-ID" sz="1200" dirty="0">
                <a:solidFill>
                  <a:srgbClr val="002060"/>
                </a:solidFill>
                <a:latin typeface="Sora" panose="020B0604020202020204" charset="0"/>
                <a:cs typeface="Sora" panose="020B0604020202020204" charset="0"/>
              </a:rPr>
              <a:t>, dan Floor = Lantai_1 .</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Min — Max Values : </a:t>
            </a:r>
            <a:r>
              <a:rPr lang="en-ID" sz="1200" dirty="0">
                <a:solidFill>
                  <a:srgbClr val="002060"/>
                </a:solidFill>
                <a:latin typeface="Sora" panose="020B0604020202020204" charset="0"/>
                <a:cs typeface="Sora" panose="020B0604020202020204" charset="0"/>
              </a:rPr>
              <a:t>Bedroom &amp; Bathroom</a:t>
            </a:r>
            <a:r>
              <a:rPr lang="en-ID" sz="1200" b="1" dirty="0">
                <a:solidFill>
                  <a:srgbClr val="002060"/>
                </a:solidFill>
                <a:latin typeface="Sora" panose="020B0604020202020204" charset="0"/>
                <a:cs typeface="Sora" panose="020B0604020202020204" charset="0"/>
              </a:rPr>
              <a:t>= </a:t>
            </a:r>
            <a:r>
              <a:rPr lang="en-ID" sz="1200" dirty="0">
                <a:solidFill>
                  <a:srgbClr val="002060"/>
                </a:solidFill>
                <a:latin typeface="Sora" panose="020B0604020202020204" charset="0"/>
                <a:cs typeface="Sora" panose="020B0604020202020204" charset="0"/>
              </a:rPr>
              <a:t>1–23 , Land = 42–1200, Building = 25–2000, Garage = 0 -4,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466666–268333333,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122666–70533333, dan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300000–172500000.</a:t>
            </a:r>
          </a:p>
        </p:txBody>
      </p:sp>
      <p:sp>
        <p:nvSpPr>
          <p:cNvPr id="8" name="TextBox 7">
            <a:extLst>
              <a:ext uri="{FF2B5EF4-FFF2-40B4-BE49-F238E27FC236}">
                <a16:creationId xmlns:a16="http://schemas.microsoft.com/office/drawing/2014/main" id="{B380AAA2-21D4-3C73-7D5A-03D8D2774F6F}"/>
              </a:ext>
            </a:extLst>
          </p:cNvPr>
          <p:cNvSpPr txBox="1"/>
          <p:nvPr/>
        </p:nvSpPr>
        <p:spPr>
          <a:xfrm>
            <a:off x="585625" y="4625322"/>
            <a:ext cx="11501061" cy="1200329"/>
          </a:xfrm>
          <a:prstGeom prst="rect">
            <a:avLst/>
          </a:prstGeom>
          <a:noFill/>
        </p:spPr>
        <p:txBody>
          <a:bodyPr wrap="square">
            <a:spAutoFit/>
          </a:bodyPr>
          <a:lstStyle/>
          <a:p>
            <a:r>
              <a:rPr lang="en-ID" sz="1200" b="1" dirty="0">
                <a:solidFill>
                  <a:srgbClr val="002060"/>
                </a:solidFill>
                <a:latin typeface="Sora" panose="020B0604020202020204" charset="0"/>
                <a:cs typeface="Sora" panose="020B0604020202020204" charset="0"/>
              </a:rPr>
              <a:t>Cluster 2: </a:t>
            </a:r>
            <a:br>
              <a:rPr lang="en-ID" sz="1200" b="1"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Median : </a:t>
            </a:r>
            <a:r>
              <a:rPr lang="en-ID" sz="1200" dirty="0">
                <a:solidFill>
                  <a:srgbClr val="002060"/>
                </a:solidFill>
                <a:latin typeface="Sora" panose="020B0604020202020204" charset="0"/>
                <a:cs typeface="Sora" panose="020B0604020202020204" charset="0"/>
              </a:rPr>
              <a:t>Price = 1800000000, Bedroom = 4, Bathroom = 2, Land = 121 (m2), Building = 190 (m2), Garage = 0,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8400000,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2208000,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5400000.</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Modus</a:t>
            </a:r>
            <a:r>
              <a:rPr lang="en-ID" sz="1200" dirty="0">
                <a:solidFill>
                  <a:srgbClr val="002060"/>
                </a:solidFill>
                <a:latin typeface="Sora" panose="020B0604020202020204" charset="0"/>
                <a:cs typeface="Sora" panose="020B0604020202020204" charset="0"/>
              </a:rPr>
              <a:t> : Important places = </a:t>
            </a:r>
            <a:r>
              <a:rPr lang="en-ID" sz="1200" dirty="0" err="1">
                <a:solidFill>
                  <a:srgbClr val="002060"/>
                </a:solidFill>
                <a:latin typeface="Sora" panose="020B0604020202020204" charset="0"/>
                <a:cs typeface="Sora" panose="020B0604020202020204" charset="0"/>
              </a:rPr>
              <a:t>Tidak</a:t>
            </a:r>
            <a:r>
              <a:rPr lang="en-ID" sz="1200" dirty="0">
                <a:solidFill>
                  <a:srgbClr val="002060"/>
                </a:solidFill>
                <a:latin typeface="Sora" panose="020B0604020202020204" charset="0"/>
                <a:cs typeface="Sora" panose="020B0604020202020204" charset="0"/>
              </a:rPr>
              <a:t> </a:t>
            </a:r>
            <a:r>
              <a:rPr lang="en-ID" sz="1200" dirty="0" err="1">
                <a:solidFill>
                  <a:srgbClr val="002060"/>
                </a:solidFill>
                <a:latin typeface="Sora" panose="020B0604020202020204" charset="0"/>
                <a:cs typeface="Sora" panose="020B0604020202020204" charset="0"/>
              </a:rPr>
              <a:t>Penting</a:t>
            </a:r>
            <a:r>
              <a:rPr lang="en-ID" sz="1200" dirty="0">
                <a:solidFill>
                  <a:srgbClr val="002060"/>
                </a:solidFill>
                <a:latin typeface="Sora" panose="020B0604020202020204" charset="0"/>
                <a:cs typeface="Sora" panose="020B0604020202020204" charset="0"/>
              </a:rPr>
              <a:t>, Location =</a:t>
            </a:r>
            <a:r>
              <a:rPr lang="en-ID" sz="1200" dirty="0" err="1">
                <a:solidFill>
                  <a:srgbClr val="002060"/>
                </a:solidFill>
                <a:latin typeface="Sora" panose="020B0604020202020204" charset="0"/>
                <a:cs typeface="Sora" panose="020B0604020202020204" charset="0"/>
              </a:rPr>
              <a:t>Kecamatan</a:t>
            </a:r>
            <a:r>
              <a:rPr lang="en-ID" sz="1200" dirty="0">
                <a:solidFill>
                  <a:srgbClr val="002060"/>
                </a:solidFill>
                <a:latin typeface="Sora" panose="020B0604020202020204" charset="0"/>
                <a:cs typeface="Sora" panose="020B0604020202020204" charset="0"/>
              </a:rPr>
              <a:t>, dan Floor = Lantai_2.</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Min — Max Values : </a:t>
            </a:r>
            <a:r>
              <a:rPr lang="en-ID" sz="1200" dirty="0">
                <a:solidFill>
                  <a:srgbClr val="002060"/>
                </a:solidFill>
                <a:latin typeface="Sora" panose="020B0604020202020204" charset="0"/>
                <a:cs typeface="Sora" panose="020B0604020202020204" charset="0"/>
              </a:rPr>
              <a:t>Bedroom &amp; Bathroom</a:t>
            </a:r>
            <a:r>
              <a:rPr lang="en-ID" sz="1200" b="1" dirty="0">
                <a:solidFill>
                  <a:srgbClr val="002060"/>
                </a:solidFill>
                <a:latin typeface="Sora" panose="020B0604020202020204" charset="0"/>
                <a:cs typeface="Sora" panose="020B0604020202020204" charset="0"/>
              </a:rPr>
              <a:t>= </a:t>
            </a:r>
            <a:r>
              <a:rPr lang="en-ID" sz="1200" dirty="0">
                <a:solidFill>
                  <a:srgbClr val="002060"/>
                </a:solidFill>
                <a:latin typeface="Sora" panose="020B0604020202020204" charset="0"/>
                <a:cs typeface="Sora" panose="020B0604020202020204" charset="0"/>
              </a:rPr>
              <a:t>1–13 , Land = 42–738, Building = 32–700, Garage = 0 -4,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933333–221666666,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245333–58266666, dan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600000–142500000.</a:t>
            </a:r>
          </a:p>
        </p:txBody>
      </p:sp>
    </p:spTree>
    <p:extLst>
      <p:ext uri="{BB962C8B-B14F-4D97-AF65-F5344CB8AC3E}">
        <p14:creationId xmlns:p14="http://schemas.microsoft.com/office/powerpoint/2010/main" val="1417496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solidFill>
                  <a:schemeClr val="accent1">
                    <a:lumMod val="50000"/>
                  </a:schemeClr>
                </a:solidFill>
                <a:latin typeface="Sora" panose="020B0604020202020204" charset="0"/>
                <a:cs typeface="Sora" panose="020B0604020202020204" charset="0"/>
              </a:rPr>
              <a:t>Modeling Unsupervised (K-means)</a:t>
            </a:r>
            <a:endParaRPr dirty="0"/>
          </a:p>
        </p:txBody>
      </p:sp>
      <p:sp>
        <p:nvSpPr>
          <p:cNvPr id="5" name="TextBox 4">
            <a:extLst>
              <a:ext uri="{FF2B5EF4-FFF2-40B4-BE49-F238E27FC236}">
                <a16:creationId xmlns:a16="http://schemas.microsoft.com/office/drawing/2014/main" id="{BAC1EC82-5BC9-5E5B-2DC9-4107CBEC0C49}"/>
              </a:ext>
            </a:extLst>
          </p:cNvPr>
          <p:cNvSpPr txBox="1"/>
          <p:nvPr/>
        </p:nvSpPr>
        <p:spPr>
          <a:xfrm>
            <a:off x="522032" y="1351299"/>
            <a:ext cx="11281025" cy="1200329"/>
          </a:xfrm>
          <a:prstGeom prst="rect">
            <a:avLst/>
          </a:prstGeom>
          <a:noFill/>
        </p:spPr>
        <p:txBody>
          <a:bodyPr wrap="square">
            <a:spAutoFit/>
          </a:bodyPr>
          <a:lstStyle/>
          <a:p>
            <a:r>
              <a:rPr lang="en-ID" sz="1200" b="1" dirty="0">
                <a:solidFill>
                  <a:srgbClr val="002060"/>
                </a:solidFill>
                <a:latin typeface="Sora" panose="020B0604020202020204" charset="0"/>
                <a:cs typeface="Sora" panose="020B0604020202020204" charset="0"/>
              </a:rPr>
              <a:t>Cluster 3:</a:t>
            </a:r>
            <a:br>
              <a:rPr lang="en-ID" sz="1200" b="1"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Median : </a:t>
            </a:r>
            <a:r>
              <a:rPr lang="en-ID" sz="1200" dirty="0">
                <a:solidFill>
                  <a:srgbClr val="002060"/>
                </a:solidFill>
                <a:latin typeface="Sora" panose="020B0604020202020204" charset="0"/>
                <a:cs typeface="Sora" panose="020B0604020202020204" charset="0"/>
              </a:rPr>
              <a:t>Price = 1800000000, Bedroom = 3, Bathroom = 2, Land = 148 (m2), Building = 150 (m2), Garage = 1,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8400000,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2208000,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5400000.</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Modus</a:t>
            </a:r>
            <a:r>
              <a:rPr lang="en-ID" sz="1200" dirty="0">
                <a:solidFill>
                  <a:srgbClr val="002060"/>
                </a:solidFill>
                <a:latin typeface="Sora" panose="020B0604020202020204" charset="0"/>
                <a:cs typeface="Sora" panose="020B0604020202020204" charset="0"/>
              </a:rPr>
              <a:t> : Important places = </a:t>
            </a:r>
            <a:r>
              <a:rPr lang="en-ID" sz="1200" dirty="0" err="1">
                <a:solidFill>
                  <a:srgbClr val="002060"/>
                </a:solidFill>
                <a:latin typeface="Sora" panose="020B0604020202020204" charset="0"/>
                <a:cs typeface="Sora" panose="020B0604020202020204" charset="0"/>
              </a:rPr>
              <a:t>Tidak</a:t>
            </a:r>
            <a:r>
              <a:rPr lang="en-ID" sz="1200" dirty="0">
                <a:solidFill>
                  <a:srgbClr val="002060"/>
                </a:solidFill>
                <a:latin typeface="Sora" panose="020B0604020202020204" charset="0"/>
                <a:cs typeface="Sora" panose="020B0604020202020204" charset="0"/>
              </a:rPr>
              <a:t> </a:t>
            </a:r>
            <a:r>
              <a:rPr lang="en-ID" sz="1200" dirty="0" err="1">
                <a:solidFill>
                  <a:srgbClr val="002060"/>
                </a:solidFill>
                <a:latin typeface="Sora" panose="020B0604020202020204" charset="0"/>
                <a:cs typeface="Sora" panose="020B0604020202020204" charset="0"/>
              </a:rPr>
              <a:t>Penting</a:t>
            </a:r>
            <a:r>
              <a:rPr lang="en-ID" sz="1200" dirty="0">
                <a:solidFill>
                  <a:srgbClr val="002060"/>
                </a:solidFill>
                <a:latin typeface="Sora" panose="020B0604020202020204" charset="0"/>
                <a:cs typeface="Sora" panose="020B0604020202020204" charset="0"/>
              </a:rPr>
              <a:t>, Location =</a:t>
            </a:r>
            <a:r>
              <a:rPr lang="en-ID" sz="1200" dirty="0" err="1">
                <a:solidFill>
                  <a:srgbClr val="002060"/>
                </a:solidFill>
                <a:latin typeface="Sora" panose="020B0604020202020204" charset="0"/>
                <a:cs typeface="Sora" panose="020B0604020202020204" charset="0"/>
              </a:rPr>
              <a:t>Kelurahan</a:t>
            </a:r>
            <a:r>
              <a:rPr lang="en-ID" sz="1200" dirty="0">
                <a:solidFill>
                  <a:srgbClr val="002060"/>
                </a:solidFill>
                <a:latin typeface="Sora" panose="020B0604020202020204" charset="0"/>
                <a:cs typeface="Sora" panose="020B0604020202020204" charset="0"/>
              </a:rPr>
              <a:t>, dan Floor = Lantai_1.</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Min — Max Values : </a:t>
            </a:r>
            <a:r>
              <a:rPr lang="en-ID" sz="1200" dirty="0">
                <a:solidFill>
                  <a:srgbClr val="002060"/>
                </a:solidFill>
                <a:latin typeface="Sora" panose="020B0604020202020204" charset="0"/>
                <a:cs typeface="Sora" panose="020B0604020202020204" charset="0"/>
              </a:rPr>
              <a:t>Bedroom &amp; Bathroom</a:t>
            </a:r>
            <a:r>
              <a:rPr lang="en-ID" sz="1200" b="1" dirty="0">
                <a:solidFill>
                  <a:srgbClr val="002060"/>
                </a:solidFill>
                <a:latin typeface="Sora" panose="020B0604020202020204" charset="0"/>
                <a:cs typeface="Sora" panose="020B0604020202020204" charset="0"/>
              </a:rPr>
              <a:t>= 0</a:t>
            </a:r>
            <a:r>
              <a:rPr lang="en-ID" sz="1200" dirty="0">
                <a:solidFill>
                  <a:srgbClr val="002060"/>
                </a:solidFill>
                <a:latin typeface="Sora" panose="020B0604020202020204" charset="0"/>
                <a:cs typeface="Sora" panose="020B0604020202020204" charset="0"/>
              </a:rPr>
              <a:t>–26 , Land = 39–937, Building = 34–1000, Garage = 0 -6,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1026666–279533333,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269866–73477333, dan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660000–179700000.</a:t>
            </a:r>
          </a:p>
        </p:txBody>
      </p:sp>
      <p:sp>
        <p:nvSpPr>
          <p:cNvPr id="9" name="TextBox 8">
            <a:extLst>
              <a:ext uri="{FF2B5EF4-FFF2-40B4-BE49-F238E27FC236}">
                <a16:creationId xmlns:a16="http://schemas.microsoft.com/office/drawing/2014/main" id="{386E6B13-85DE-ECDC-74A0-3E5490437F95}"/>
              </a:ext>
            </a:extLst>
          </p:cNvPr>
          <p:cNvSpPr txBox="1"/>
          <p:nvPr/>
        </p:nvSpPr>
        <p:spPr>
          <a:xfrm>
            <a:off x="525388" y="2551628"/>
            <a:ext cx="11401499" cy="1200329"/>
          </a:xfrm>
          <a:prstGeom prst="rect">
            <a:avLst/>
          </a:prstGeom>
          <a:noFill/>
        </p:spPr>
        <p:txBody>
          <a:bodyPr wrap="square">
            <a:spAutoFit/>
          </a:bodyPr>
          <a:lstStyle/>
          <a:p>
            <a:r>
              <a:rPr lang="en-ID" sz="1200" b="1" dirty="0">
                <a:solidFill>
                  <a:srgbClr val="002060"/>
                </a:solidFill>
                <a:latin typeface="Sora" panose="020B0604020202020204" charset="0"/>
                <a:cs typeface="Sora" panose="020B0604020202020204" charset="0"/>
              </a:rPr>
              <a:t>Cluster 4:</a:t>
            </a:r>
            <a:br>
              <a:rPr lang="en-ID" sz="1200" b="1"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Median : </a:t>
            </a:r>
            <a:r>
              <a:rPr lang="en-ID" sz="1200" dirty="0">
                <a:solidFill>
                  <a:srgbClr val="002060"/>
                </a:solidFill>
                <a:latin typeface="Sora" panose="020B0604020202020204" charset="0"/>
                <a:cs typeface="Sora" panose="020B0604020202020204" charset="0"/>
              </a:rPr>
              <a:t>Price = 1400000000, Bedroom = 5, Bathroom = 3, Land = 121 (m2), Building = 200 (m2), Garage = 1,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6533333,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1717333,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4200000.</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Modus</a:t>
            </a:r>
            <a:r>
              <a:rPr lang="en-ID" sz="1200" dirty="0">
                <a:solidFill>
                  <a:srgbClr val="002060"/>
                </a:solidFill>
                <a:latin typeface="Sora" panose="020B0604020202020204" charset="0"/>
                <a:cs typeface="Sora" panose="020B0604020202020204" charset="0"/>
              </a:rPr>
              <a:t> : Important places = </a:t>
            </a:r>
            <a:r>
              <a:rPr lang="en-ID" sz="1200" dirty="0" err="1">
                <a:solidFill>
                  <a:srgbClr val="002060"/>
                </a:solidFill>
                <a:latin typeface="Sora" panose="020B0604020202020204" charset="0"/>
                <a:cs typeface="Sora" panose="020B0604020202020204" charset="0"/>
              </a:rPr>
              <a:t>Tempat</a:t>
            </a:r>
            <a:r>
              <a:rPr lang="en-ID" sz="1200" dirty="0">
                <a:solidFill>
                  <a:srgbClr val="002060"/>
                </a:solidFill>
                <a:latin typeface="Sora" panose="020B0604020202020204" charset="0"/>
                <a:cs typeface="Sora" panose="020B0604020202020204" charset="0"/>
              </a:rPr>
              <a:t> </a:t>
            </a:r>
            <a:r>
              <a:rPr lang="en-ID" sz="1200" dirty="0" err="1">
                <a:solidFill>
                  <a:srgbClr val="002060"/>
                </a:solidFill>
                <a:latin typeface="Sora" panose="020B0604020202020204" charset="0"/>
                <a:cs typeface="Sora" panose="020B0604020202020204" charset="0"/>
              </a:rPr>
              <a:t>Penting</a:t>
            </a:r>
            <a:r>
              <a:rPr lang="en-ID" sz="1200" dirty="0">
                <a:solidFill>
                  <a:srgbClr val="002060"/>
                </a:solidFill>
                <a:latin typeface="Sora" panose="020B0604020202020204" charset="0"/>
                <a:cs typeface="Sora" panose="020B0604020202020204" charset="0"/>
              </a:rPr>
              <a:t>, Location =Kota, dan Floor = Lantai_1.</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Min — Max Values : </a:t>
            </a:r>
            <a:r>
              <a:rPr lang="en-ID" sz="1200" dirty="0">
                <a:solidFill>
                  <a:srgbClr val="002060"/>
                </a:solidFill>
                <a:latin typeface="Sora" panose="020B0604020202020204" charset="0"/>
                <a:cs typeface="Sora" panose="020B0604020202020204" charset="0"/>
              </a:rPr>
              <a:t>Bedroom &amp; Bathroom</a:t>
            </a:r>
            <a:r>
              <a:rPr lang="en-ID" sz="1200" b="1" dirty="0">
                <a:solidFill>
                  <a:srgbClr val="002060"/>
                </a:solidFill>
                <a:latin typeface="Sora" panose="020B0604020202020204" charset="0"/>
                <a:cs typeface="Sora" panose="020B0604020202020204" charset="0"/>
              </a:rPr>
              <a:t>= 1</a:t>
            </a:r>
            <a:r>
              <a:rPr lang="en-ID" sz="1200" dirty="0">
                <a:solidFill>
                  <a:srgbClr val="002060"/>
                </a:solidFill>
                <a:latin typeface="Sora" panose="020B0604020202020204" charset="0"/>
                <a:cs typeface="Sora" panose="020B0604020202020204" charset="0"/>
              </a:rPr>
              <a:t>–13 , Land = 49–1102, Building = 70–650, Garage = 0 -3,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466666–81666666,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122666–21466666, dan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300000–52500000.</a:t>
            </a:r>
          </a:p>
        </p:txBody>
      </p:sp>
      <p:sp>
        <p:nvSpPr>
          <p:cNvPr id="11" name="TextBox 10">
            <a:extLst>
              <a:ext uri="{FF2B5EF4-FFF2-40B4-BE49-F238E27FC236}">
                <a16:creationId xmlns:a16="http://schemas.microsoft.com/office/drawing/2014/main" id="{626E8223-0981-82EC-B27F-1B9E34A37F9C}"/>
              </a:ext>
            </a:extLst>
          </p:cNvPr>
          <p:cNvSpPr txBox="1"/>
          <p:nvPr/>
        </p:nvSpPr>
        <p:spPr>
          <a:xfrm>
            <a:off x="525388" y="3746939"/>
            <a:ext cx="11401499" cy="1200329"/>
          </a:xfrm>
          <a:prstGeom prst="rect">
            <a:avLst/>
          </a:prstGeom>
          <a:noFill/>
        </p:spPr>
        <p:txBody>
          <a:bodyPr wrap="square">
            <a:spAutoFit/>
          </a:bodyPr>
          <a:lstStyle/>
          <a:p>
            <a:r>
              <a:rPr lang="en-ID" sz="1200" b="1" dirty="0">
                <a:solidFill>
                  <a:srgbClr val="002060"/>
                </a:solidFill>
                <a:latin typeface="Sora" panose="020B0604020202020204" charset="0"/>
                <a:cs typeface="Sora" panose="020B0604020202020204" charset="0"/>
              </a:rPr>
              <a:t>Cluster 5:</a:t>
            </a:r>
            <a:br>
              <a:rPr lang="en-ID" sz="1200" b="1"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Median : </a:t>
            </a:r>
            <a:r>
              <a:rPr lang="en-ID" sz="1200" dirty="0">
                <a:solidFill>
                  <a:srgbClr val="002060"/>
                </a:solidFill>
                <a:latin typeface="Sora" panose="020B0604020202020204" charset="0"/>
                <a:cs typeface="Sora" panose="020B0604020202020204" charset="0"/>
              </a:rPr>
              <a:t>Price = 1500000000, Bedroom = 4, Bathroom = 3, Land = 144 (m2), Building = 184 (m2), Garage = 0,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7000000,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1840000,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4500000.</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Modus</a:t>
            </a:r>
            <a:r>
              <a:rPr lang="en-ID" sz="1200" dirty="0">
                <a:solidFill>
                  <a:srgbClr val="002060"/>
                </a:solidFill>
                <a:latin typeface="Sora" panose="020B0604020202020204" charset="0"/>
                <a:cs typeface="Sora" panose="020B0604020202020204" charset="0"/>
              </a:rPr>
              <a:t> : Important places = </a:t>
            </a:r>
            <a:r>
              <a:rPr lang="en-ID" sz="1200" dirty="0" err="1">
                <a:solidFill>
                  <a:srgbClr val="002060"/>
                </a:solidFill>
                <a:latin typeface="Sora" panose="020B0604020202020204" charset="0"/>
                <a:cs typeface="Sora" panose="020B0604020202020204" charset="0"/>
              </a:rPr>
              <a:t>Tempat</a:t>
            </a:r>
            <a:r>
              <a:rPr lang="en-ID" sz="1200" dirty="0">
                <a:solidFill>
                  <a:srgbClr val="002060"/>
                </a:solidFill>
                <a:latin typeface="Sora" panose="020B0604020202020204" charset="0"/>
                <a:cs typeface="Sora" panose="020B0604020202020204" charset="0"/>
              </a:rPr>
              <a:t> </a:t>
            </a:r>
            <a:r>
              <a:rPr lang="en-ID" sz="1200" dirty="0" err="1">
                <a:solidFill>
                  <a:srgbClr val="002060"/>
                </a:solidFill>
                <a:latin typeface="Sora" panose="020B0604020202020204" charset="0"/>
                <a:cs typeface="Sora" panose="020B0604020202020204" charset="0"/>
              </a:rPr>
              <a:t>Penting</a:t>
            </a:r>
            <a:r>
              <a:rPr lang="en-ID" sz="1200" dirty="0">
                <a:solidFill>
                  <a:srgbClr val="002060"/>
                </a:solidFill>
                <a:latin typeface="Sora" panose="020B0604020202020204" charset="0"/>
                <a:cs typeface="Sora" panose="020B0604020202020204" charset="0"/>
              </a:rPr>
              <a:t>, Location =Kota, dan Floor = Lantai_1.</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Min — Max Values : </a:t>
            </a:r>
            <a:r>
              <a:rPr lang="en-ID" sz="1200" dirty="0">
                <a:solidFill>
                  <a:srgbClr val="002060"/>
                </a:solidFill>
                <a:latin typeface="Sora" panose="020B0604020202020204" charset="0"/>
                <a:cs typeface="Sora" panose="020B0604020202020204" charset="0"/>
              </a:rPr>
              <a:t>Bedroom &amp; Bathroom</a:t>
            </a:r>
            <a:r>
              <a:rPr lang="en-ID" sz="1200" b="1" dirty="0">
                <a:solidFill>
                  <a:srgbClr val="002060"/>
                </a:solidFill>
                <a:latin typeface="Sora" panose="020B0604020202020204" charset="0"/>
                <a:cs typeface="Sora" panose="020B0604020202020204" charset="0"/>
              </a:rPr>
              <a:t>= 1</a:t>
            </a:r>
            <a:r>
              <a:rPr lang="en-ID" sz="1200" dirty="0">
                <a:solidFill>
                  <a:srgbClr val="002060"/>
                </a:solidFill>
                <a:latin typeface="Sora" panose="020B0604020202020204" charset="0"/>
                <a:cs typeface="Sora" panose="020B0604020202020204" charset="0"/>
              </a:rPr>
              <a:t>–20/16 , Land = 54–6734, Building = 0–2000, Garage = 0 -6,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466666–291666666,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122666–76666666, dan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300000–187500000.</a:t>
            </a:r>
          </a:p>
        </p:txBody>
      </p:sp>
      <p:sp>
        <p:nvSpPr>
          <p:cNvPr id="13" name="TextBox 12">
            <a:extLst>
              <a:ext uri="{FF2B5EF4-FFF2-40B4-BE49-F238E27FC236}">
                <a16:creationId xmlns:a16="http://schemas.microsoft.com/office/drawing/2014/main" id="{1251BEA9-DC1D-90AF-7777-1CDAA8D1902D}"/>
              </a:ext>
            </a:extLst>
          </p:cNvPr>
          <p:cNvSpPr txBox="1"/>
          <p:nvPr/>
        </p:nvSpPr>
        <p:spPr>
          <a:xfrm>
            <a:off x="522032" y="4947268"/>
            <a:ext cx="10297274" cy="1200329"/>
          </a:xfrm>
          <a:prstGeom prst="rect">
            <a:avLst/>
          </a:prstGeom>
          <a:noFill/>
        </p:spPr>
        <p:txBody>
          <a:bodyPr wrap="square">
            <a:spAutoFit/>
          </a:bodyPr>
          <a:lstStyle/>
          <a:p>
            <a:r>
              <a:rPr lang="en-ID" sz="1200" b="1" dirty="0">
                <a:solidFill>
                  <a:srgbClr val="002060"/>
                </a:solidFill>
                <a:latin typeface="Sora" panose="020B0604020202020204" charset="0"/>
                <a:cs typeface="Sora" panose="020B0604020202020204" charset="0"/>
              </a:rPr>
              <a:t>Cluster 6:</a:t>
            </a:r>
            <a:br>
              <a:rPr lang="en-ID" sz="1200" b="1"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Median : </a:t>
            </a:r>
            <a:r>
              <a:rPr lang="en-ID" sz="1200" dirty="0">
                <a:solidFill>
                  <a:srgbClr val="002060"/>
                </a:solidFill>
                <a:latin typeface="Sora" panose="020B0604020202020204" charset="0"/>
                <a:cs typeface="Sora" panose="020B0604020202020204" charset="0"/>
              </a:rPr>
              <a:t>Price = 2450000000, Bedroom = 5, Bathroom = 3, Land = 126 (m2), Building = 200 (m2), Garage = 0,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11433333,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3005333,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7350000.</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Modus</a:t>
            </a:r>
            <a:r>
              <a:rPr lang="en-ID" sz="1200" dirty="0">
                <a:solidFill>
                  <a:srgbClr val="002060"/>
                </a:solidFill>
                <a:latin typeface="Sora" panose="020B0604020202020204" charset="0"/>
                <a:cs typeface="Sora" panose="020B0604020202020204" charset="0"/>
              </a:rPr>
              <a:t> : Important places = </a:t>
            </a:r>
            <a:r>
              <a:rPr lang="en-ID" sz="1200" dirty="0" err="1">
                <a:solidFill>
                  <a:srgbClr val="002060"/>
                </a:solidFill>
                <a:latin typeface="Sora" panose="020B0604020202020204" charset="0"/>
                <a:cs typeface="Sora" panose="020B0604020202020204" charset="0"/>
              </a:rPr>
              <a:t>Tempat</a:t>
            </a:r>
            <a:r>
              <a:rPr lang="en-ID" sz="1200" dirty="0">
                <a:solidFill>
                  <a:srgbClr val="002060"/>
                </a:solidFill>
                <a:latin typeface="Sora" panose="020B0604020202020204" charset="0"/>
                <a:cs typeface="Sora" panose="020B0604020202020204" charset="0"/>
              </a:rPr>
              <a:t> </a:t>
            </a:r>
            <a:r>
              <a:rPr lang="en-ID" sz="1200" dirty="0" err="1">
                <a:solidFill>
                  <a:srgbClr val="002060"/>
                </a:solidFill>
                <a:latin typeface="Sora" panose="020B0604020202020204" charset="0"/>
                <a:cs typeface="Sora" panose="020B0604020202020204" charset="0"/>
              </a:rPr>
              <a:t>Penting</a:t>
            </a:r>
            <a:r>
              <a:rPr lang="en-ID" sz="1200" dirty="0">
                <a:solidFill>
                  <a:srgbClr val="002060"/>
                </a:solidFill>
                <a:latin typeface="Sora" panose="020B0604020202020204" charset="0"/>
                <a:cs typeface="Sora" panose="020B0604020202020204" charset="0"/>
              </a:rPr>
              <a:t>, Location =</a:t>
            </a:r>
            <a:r>
              <a:rPr lang="en-ID" sz="1200" dirty="0" err="1">
                <a:solidFill>
                  <a:srgbClr val="002060"/>
                </a:solidFill>
                <a:latin typeface="Sora" panose="020B0604020202020204" charset="0"/>
                <a:cs typeface="Sora" panose="020B0604020202020204" charset="0"/>
              </a:rPr>
              <a:t>Kelurahaan</a:t>
            </a:r>
            <a:r>
              <a:rPr lang="en-ID" sz="1200" dirty="0">
                <a:solidFill>
                  <a:srgbClr val="002060"/>
                </a:solidFill>
                <a:latin typeface="Sora" panose="020B0604020202020204" charset="0"/>
                <a:cs typeface="Sora" panose="020B0604020202020204" charset="0"/>
              </a:rPr>
              <a:t>, dan Floor = Lantai_1.</a:t>
            </a:r>
            <a:br>
              <a:rPr lang="en-ID" sz="1200" dirty="0">
                <a:solidFill>
                  <a:srgbClr val="002060"/>
                </a:solidFill>
                <a:latin typeface="Sora" panose="020B0604020202020204" charset="0"/>
                <a:cs typeface="Sora" panose="020B0604020202020204" charset="0"/>
              </a:rPr>
            </a:br>
            <a:r>
              <a:rPr lang="en-ID" sz="1200" b="1" dirty="0">
                <a:solidFill>
                  <a:srgbClr val="002060"/>
                </a:solidFill>
                <a:latin typeface="Sora" panose="020B0604020202020204" charset="0"/>
                <a:cs typeface="Sora" panose="020B0604020202020204" charset="0"/>
              </a:rPr>
              <a:t>Min — Max Values : </a:t>
            </a:r>
            <a:r>
              <a:rPr lang="en-ID" sz="1200" dirty="0">
                <a:solidFill>
                  <a:srgbClr val="002060"/>
                </a:solidFill>
                <a:latin typeface="Sora" panose="020B0604020202020204" charset="0"/>
                <a:cs typeface="Sora" panose="020B0604020202020204" charset="0"/>
              </a:rPr>
              <a:t>Bedroom &amp; Bathroom</a:t>
            </a:r>
            <a:r>
              <a:rPr lang="en-ID" sz="1200" b="1" dirty="0">
                <a:solidFill>
                  <a:srgbClr val="002060"/>
                </a:solidFill>
                <a:latin typeface="Sora" panose="020B0604020202020204" charset="0"/>
                <a:cs typeface="Sora" panose="020B0604020202020204" charset="0"/>
              </a:rPr>
              <a:t>= 2/1</a:t>
            </a:r>
            <a:r>
              <a:rPr lang="en-ID" sz="1200" dirty="0">
                <a:solidFill>
                  <a:srgbClr val="002060"/>
                </a:solidFill>
                <a:latin typeface="Sora" panose="020B0604020202020204" charset="0"/>
                <a:cs typeface="Sora" panose="020B0604020202020204" charset="0"/>
              </a:rPr>
              <a:t>–13/12 , Land = 60–1200, Building = 40–2672, Garage = 0 -2, </a:t>
            </a:r>
            <a:r>
              <a:rPr lang="en-ID" sz="1200" dirty="0" err="1">
                <a:solidFill>
                  <a:srgbClr val="002060"/>
                </a:solidFill>
                <a:latin typeface="Sora" panose="020B0604020202020204" charset="0"/>
                <a:cs typeface="Sora" panose="020B0604020202020204" charset="0"/>
              </a:rPr>
              <a:t>Installment_BCA</a:t>
            </a:r>
            <a:r>
              <a:rPr lang="en-ID" sz="1200" dirty="0">
                <a:solidFill>
                  <a:srgbClr val="002060"/>
                </a:solidFill>
                <a:latin typeface="Sora" panose="020B0604020202020204" charset="0"/>
                <a:cs typeface="Sora" panose="020B0604020202020204" charset="0"/>
              </a:rPr>
              <a:t> = 1703333–175000000, </a:t>
            </a:r>
            <a:r>
              <a:rPr lang="en-ID" sz="1200" dirty="0" err="1">
                <a:solidFill>
                  <a:srgbClr val="002060"/>
                </a:solidFill>
                <a:latin typeface="Sora" panose="020B0604020202020204" charset="0"/>
                <a:cs typeface="Sora" panose="020B0604020202020204" charset="0"/>
              </a:rPr>
              <a:t>Installment_BNI</a:t>
            </a:r>
            <a:r>
              <a:rPr lang="en-ID" sz="1200" dirty="0">
                <a:solidFill>
                  <a:srgbClr val="002060"/>
                </a:solidFill>
                <a:latin typeface="Sora" panose="020B0604020202020204" charset="0"/>
                <a:cs typeface="Sora" panose="020B0604020202020204" charset="0"/>
              </a:rPr>
              <a:t> = 447733–46000000, dan </a:t>
            </a:r>
            <a:r>
              <a:rPr lang="en-ID" sz="1200" dirty="0" err="1">
                <a:solidFill>
                  <a:srgbClr val="002060"/>
                </a:solidFill>
                <a:latin typeface="Sora" panose="020B0604020202020204" charset="0"/>
                <a:cs typeface="Sora" panose="020B0604020202020204" charset="0"/>
              </a:rPr>
              <a:t>Installment_Mandiri</a:t>
            </a:r>
            <a:r>
              <a:rPr lang="en-ID" sz="1200" dirty="0">
                <a:solidFill>
                  <a:srgbClr val="002060"/>
                </a:solidFill>
                <a:latin typeface="Sora" panose="020B0604020202020204" charset="0"/>
                <a:cs typeface="Sora" panose="020B0604020202020204" charset="0"/>
              </a:rPr>
              <a:t> = 1095000–112500000.</a:t>
            </a:r>
          </a:p>
        </p:txBody>
      </p:sp>
    </p:spTree>
    <p:extLst>
      <p:ext uri="{BB962C8B-B14F-4D97-AF65-F5344CB8AC3E}">
        <p14:creationId xmlns:p14="http://schemas.microsoft.com/office/powerpoint/2010/main" val="713795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Diagram Flow</a:t>
            </a:r>
            <a:endParaRPr dirty="0"/>
          </a:p>
        </p:txBody>
      </p:sp>
    </p:spTree>
    <p:extLst>
      <p:ext uri="{BB962C8B-B14F-4D97-AF65-F5344CB8AC3E}">
        <p14:creationId xmlns:p14="http://schemas.microsoft.com/office/powerpoint/2010/main" val="1580334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Introduction</a:t>
            </a:r>
            <a:endParaRPr sz="2000" b="0" i="0" u="none" strike="noStrike" cap="none"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Datasets Description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Problem Statements and Goals</a:t>
            </a:r>
          </a:p>
          <a:p>
            <a:pPr marL="285750" marR="0" lvl="0" indent="-285750" algn="l" rtl="0">
              <a:lnSpc>
                <a:spcPct val="100000"/>
              </a:lnSpc>
              <a:spcBef>
                <a:spcPts val="0"/>
              </a:spcBef>
              <a:spcAft>
                <a:spcPts val="0"/>
              </a:spcAft>
              <a:buClr>
                <a:srgbClr val="103864"/>
              </a:buClr>
              <a:buSzPts val="2000"/>
              <a:buFont typeface="Sora"/>
              <a:buChar char="■"/>
            </a:pPr>
            <a:r>
              <a:rPr lang="en-US" sz="2000" dirty="0" err="1">
                <a:solidFill>
                  <a:srgbClr val="103864"/>
                </a:solidFill>
                <a:latin typeface="Sora"/>
                <a:ea typeface="Sora"/>
                <a:cs typeface="Sora"/>
                <a:sym typeface="Sora"/>
              </a:rPr>
              <a:t>Ekspolatory</a:t>
            </a:r>
            <a:r>
              <a:rPr lang="en-US" sz="2000" dirty="0">
                <a:solidFill>
                  <a:srgbClr val="103864"/>
                </a:solidFill>
                <a:latin typeface="Sora"/>
                <a:ea typeface="Sora"/>
                <a:cs typeface="Sora"/>
                <a:sym typeface="Sora"/>
              </a:rPr>
              <a:t> Data Analysis (Correlation and </a:t>
            </a:r>
            <a:r>
              <a:rPr lang="en-US" sz="2000" dirty="0" err="1">
                <a:solidFill>
                  <a:srgbClr val="103864"/>
                </a:solidFill>
                <a:latin typeface="Sora"/>
                <a:ea typeface="Sora"/>
                <a:cs typeface="Sora"/>
                <a:sym typeface="Sora"/>
              </a:rPr>
              <a:t>Hipotesis</a:t>
            </a:r>
            <a:r>
              <a:rPr lang="en-US" sz="2000" dirty="0">
                <a:solidFill>
                  <a:srgbClr val="103864"/>
                </a:solidFill>
                <a:latin typeface="Sora"/>
                <a:ea typeface="Sora"/>
                <a:cs typeface="Sora"/>
                <a:sym typeface="Sora"/>
              </a:rPr>
              <a:t>)</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Modeling</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Diagram flow</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Deployment</a:t>
            </a:r>
          </a:p>
          <a:p>
            <a:pPr marL="285750" marR="0" lvl="0" indent="-285750" algn="l" rtl="0">
              <a:lnSpc>
                <a:spcPct val="100000"/>
              </a:lnSpc>
              <a:spcBef>
                <a:spcPts val="0"/>
              </a:spcBef>
              <a:spcAft>
                <a:spcPts val="0"/>
              </a:spcAft>
              <a:buClr>
                <a:srgbClr val="103864"/>
              </a:buClr>
              <a:buSzPts val="2000"/>
              <a:buFont typeface="Sora"/>
              <a:buChar char="■"/>
            </a:pPr>
            <a:r>
              <a:rPr lang="en-US" sz="2000" dirty="0" err="1">
                <a:solidFill>
                  <a:srgbClr val="103864"/>
                </a:solidFill>
                <a:latin typeface="Sora"/>
                <a:ea typeface="Sora"/>
                <a:cs typeface="Sora"/>
                <a:sym typeface="Sora"/>
              </a:rPr>
              <a:t>Conclution</a:t>
            </a:r>
            <a:endParaRPr lang="en-US"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Notes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Diagram Flow (General Workflow)</a:t>
            </a:r>
            <a:endParaRPr dirty="0"/>
          </a:p>
        </p:txBody>
      </p:sp>
      <p:pic>
        <p:nvPicPr>
          <p:cNvPr id="7170" name="Picture 2">
            <a:extLst>
              <a:ext uri="{FF2B5EF4-FFF2-40B4-BE49-F238E27FC236}">
                <a16:creationId xmlns:a16="http://schemas.microsoft.com/office/drawing/2014/main" id="{B0B5BBF1-DCB9-7CA9-DBC6-0EB45683E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43" y="1500027"/>
            <a:ext cx="10891622" cy="4217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255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Diagram Flow (Architectures)</a:t>
            </a:r>
            <a:endParaRPr dirty="0"/>
          </a:p>
        </p:txBody>
      </p:sp>
      <p:pic>
        <p:nvPicPr>
          <p:cNvPr id="10244" name="Picture 4">
            <a:extLst>
              <a:ext uri="{FF2B5EF4-FFF2-40B4-BE49-F238E27FC236}">
                <a16:creationId xmlns:a16="http://schemas.microsoft.com/office/drawing/2014/main" id="{E87F8E39-6CDE-60A9-01C5-34A1391DB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75" y="3877798"/>
            <a:ext cx="9585788" cy="2583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7B333A-25D8-70C8-252C-AE34ED1B59EF}"/>
              </a:ext>
            </a:extLst>
          </p:cNvPr>
          <p:cNvSpPr txBox="1"/>
          <p:nvPr/>
        </p:nvSpPr>
        <p:spPr>
          <a:xfrm>
            <a:off x="5188450" y="1393097"/>
            <a:ext cx="4102405" cy="307777"/>
          </a:xfrm>
          <a:prstGeom prst="rect">
            <a:avLst/>
          </a:prstGeom>
          <a:noFill/>
        </p:spPr>
        <p:txBody>
          <a:bodyPr wrap="none" rtlCol="0">
            <a:spAutoFit/>
          </a:bodyPr>
          <a:lstStyle/>
          <a:p>
            <a:r>
              <a:rPr lang="en-US" dirty="0">
                <a:solidFill>
                  <a:srgbClr val="002060"/>
                </a:solidFill>
                <a:latin typeface="Sora" panose="020B0604020202020204" charset="0"/>
                <a:cs typeface="Sora" panose="020B0604020202020204" charset="0"/>
              </a:rPr>
              <a:t>Block Diagram Data </a:t>
            </a:r>
            <a:r>
              <a:rPr lang="en-US" dirty="0" err="1">
                <a:solidFill>
                  <a:srgbClr val="002060"/>
                </a:solidFill>
                <a:latin typeface="Sora" panose="020B0604020202020204" charset="0"/>
                <a:cs typeface="Sora" panose="020B0604020202020204" charset="0"/>
              </a:rPr>
              <a:t>Preaperation</a:t>
            </a:r>
            <a:r>
              <a:rPr lang="en-US" dirty="0">
                <a:solidFill>
                  <a:srgbClr val="002060"/>
                </a:solidFill>
                <a:latin typeface="Sora" panose="020B0604020202020204" charset="0"/>
                <a:cs typeface="Sora" panose="020B0604020202020204" charset="0"/>
              </a:rPr>
              <a:t> - Pipeline</a:t>
            </a:r>
            <a:endParaRPr lang="en-ID" dirty="0">
              <a:solidFill>
                <a:srgbClr val="002060"/>
              </a:solidFill>
              <a:latin typeface="Sora" panose="020B0604020202020204" charset="0"/>
              <a:cs typeface="Sora" panose="020B0604020202020204" charset="0"/>
            </a:endParaRPr>
          </a:p>
        </p:txBody>
      </p:sp>
      <p:sp>
        <p:nvSpPr>
          <p:cNvPr id="3" name="TextBox 2">
            <a:extLst>
              <a:ext uri="{FF2B5EF4-FFF2-40B4-BE49-F238E27FC236}">
                <a16:creationId xmlns:a16="http://schemas.microsoft.com/office/drawing/2014/main" id="{8DFC29A7-95A2-B4AD-7847-41E98E8DA231}"/>
              </a:ext>
            </a:extLst>
          </p:cNvPr>
          <p:cNvSpPr txBox="1"/>
          <p:nvPr/>
        </p:nvSpPr>
        <p:spPr>
          <a:xfrm>
            <a:off x="4096140" y="3482362"/>
            <a:ext cx="5636479" cy="307777"/>
          </a:xfrm>
          <a:prstGeom prst="rect">
            <a:avLst/>
          </a:prstGeom>
          <a:noFill/>
        </p:spPr>
        <p:txBody>
          <a:bodyPr wrap="none" rtlCol="0">
            <a:spAutoFit/>
          </a:bodyPr>
          <a:lstStyle/>
          <a:p>
            <a:r>
              <a:rPr lang="en-US" dirty="0">
                <a:solidFill>
                  <a:srgbClr val="002060"/>
                </a:solidFill>
                <a:latin typeface="Sora" panose="020B0604020202020204" charset="0"/>
                <a:cs typeface="Sora" panose="020B0604020202020204" charset="0"/>
              </a:rPr>
              <a:t>Block Diagram Data </a:t>
            </a:r>
            <a:r>
              <a:rPr lang="en-ID" i="0" dirty="0" err="1">
                <a:solidFill>
                  <a:srgbClr val="002060"/>
                </a:solidFill>
                <a:effectLst/>
                <a:latin typeface="Sora" panose="020B0604020202020204" charset="0"/>
                <a:cs typeface="Sora" panose="020B0604020202020204" charset="0"/>
              </a:rPr>
              <a:t>Prepocessing</a:t>
            </a:r>
            <a:r>
              <a:rPr lang="en-ID" i="0" dirty="0">
                <a:solidFill>
                  <a:srgbClr val="002060"/>
                </a:solidFill>
                <a:effectLst/>
                <a:latin typeface="Sora" panose="020B0604020202020204" charset="0"/>
                <a:cs typeface="Sora" panose="020B0604020202020204" charset="0"/>
              </a:rPr>
              <a:t> and </a:t>
            </a:r>
            <a:r>
              <a:rPr lang="en-ID" i="0" dirty="0" err="1">
                <a:solidFill>
                  <a:srgbClr val="002060"/>
                </a:solidFill>
                <a:effectLst/>
                <a:latin typeface="Sora" panose="020B0604020202020204" charset="0"/>
                <a:cs typeface="Sora" panose="020B0604020202020204" charset="0"/>
              </a:rPr>
              <a:t>feauture</a:t>
            </a:r>
            <a:r>
              <a:rPr lang="en-ID" i="0" dirty="0">
                <a:solidFill>
                  <a:srgbClr val="002060"/>
                </a:solidFill>
                <a:effectLst/>
                <a:latin typeface="Sora" panose="020B0604020202020204" charset="0"/>
                <a:cs typeface="Sora" panose="020B0604020202020204" charset="0"/>
              </a:rPr>
              <a:t> Engineering </a:t>
            </a:r>
            <a:endParaRPr lang="en-ID" dirty="0">
              <a:solidFill>
                <a:srgbClr val="002060"/>
              </a:solidFill>
              <a:latin typeface="Sora" panose="020B0604020202020204" charset="0"/>
              <a:cs typeface="Sora" panose="020B0604020202020204" charset="0"/>
            </a:endParaRPr>
          </a:p>
        </p:txBody>
      </p:sp>
      <p:pic>
        <p:nvPicPr>
          <p:cNvPr id="5" name="Picture 4">
            <a:extLst>
              <a:ext uri="{FF2B5EF4-FFF2-40B4-BE49-F238E27FC236}">
                <a16:creationId xmlns:a16="http://schemas.microsoft.com/office/drawing/2014/main" id="{87DD5AF9-1383-5004-607E-893875962B6D}"/>
              </a:ext>
            </a:extLst>
          </p:cNvPr>
          <p:cNvPicPr>
            <a:picLocks noChangeAspect="1"/>
          </p:cNvPicPr>
          <p:nvPr/>
        </p:nvPicPr>
        <p:blipFill>
          <a:blip r:embed="rId4"/>
          <a:stretch>
            <a:fillRect/>
          </a:stretch>
        </p:blipFill>
        <p:spPr>
          <a:xfrm>
            <a:off x="3298004" y="1632484"/>
            <a:ext cx="6729573" cy="1849878"/>
          </a:xfrm>
          <a:prstGeom prst="rect">
            <a:avLst/>
          </a:prstGeom>
        </p:spPr>
      </p:pic>
    </p:spTree>
    <p:extLst>
      <p:ext uri="{BB962C8B-B14F-4D97-AF65-F5344CB8AC3E}">
        <p14:creationId xmlns:p14="http://schemas.microsoft.com/office/powerpoint/2010/main" val="604563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Diagram Flow (Architectures)</a:t>
            </a:r>
            <a:endParaRPr dirty="0"/>
          </a:p>
        </p:txBody>
      </p:sp>
      <p:sp>
        <p:nvSpPr>
          <p:cNvPr id="2" name="TextBox 1">
            <a:extLst>
              <a:ext uri="{FF2B5EF4-FFF2-40B4-BE49-F238E27FC236}">
                <a16:creationId xmlns:a16="http://schemas.microsoft.com/office/drawing/2014/main" id="{167B333A-25D8-70C8-252C-AE34ED1B59EF}"/>
              </a:ext>
            </a:extLst>
          </p:cNvPr>
          <p:cNvSpPr txBox="1"/>
          <p:nvPr/>
        </p:nvSpPr>
        <p:spPr>
          <a:xfrm>
            <a:off x="4626446" y="1808743"/>
            <a:ext cx="3709670" cy="307777"/>
          </a:xfrm>
          <a:prstGeom prst="rect">
            <a:avLst/>
          </a:prstGeom>
          <a:noFill/>
        </p:spPr>
        <p:txBody>
          <a:bodyPr wrap="none" rtlCol="0">
            <a:spAutoFit/>
          </a:bodyPr>
          <a:lstStyle/>
          <a:p>
            <a:r>
              <a:rPr lang="en-US" dirty="0">
                <a:solidFill>
                  <a:srgbClr val="002060"/>
                </a:solidFill>
                <a:latin typeface="Sora" panose="020B0604020202020204" charset="0"/>
                <a:cs typeface="Sora" panose="020B0604020202020204" charset="0"/>
              </a:rPr>
              <a:t>Block Diagram Modeling Unsupervised</a:t>
            </a:r>
            <a:endParaRPr lang="en-ID" dirty="0">
              <a:solidFill>
                <a:srgbClr val="002060"/>
              </a:solidFill>
              <a:latin typeface="Sora" panose="020B0604020202020204" charset="0"/>
              <a:cs typeface="Sora" panose="020B0604020202020204" charset="0"/>
            </a:endParaRPr>
          </a:p>
        </p:txBody>
      </p:sp>
      <p:pic>
        <p:nvPicPr>
          <p:cNvPr id="11266" name="Picture 2">
            <a:extLst>
              <a:ext uri="{FF2B5EF4-FFF2-40B4-BE49-F238E27FC236}">
                <a16:creationId xmlns:a16="http://schemas.microsoft.com/office/drawing/2014/main" id="{D5C3DCAE-0913-9EC1-F70D-6E4162534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578" y="2234438"/>
            <a:ext cx="10126894" cy="3794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62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Deployment</a:t>
            </a:r>
            <a:endParaRPr dirty="0"/>
          </a:p>
        </p:txBody>
      </p:sp>
    </p:spTree>
    <p:extLst>
      <p:ext uri="{BB962C8B-B14F-4D97-AF65-F5344CB8AC3E}">
        <p14:creationId xmlns:p14="http://schemas.microsoft.com/office/powerpoint/2010/main" val="1086465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Deployment</a:t>
            </a:r>
            <a:endParaRPr dirty="0"/>
          </a:p>
        </p:txBody>
      </p:sp>
      <p:pic>
        <p:nvPicPr>
          <p:cNvPr id="13314" name="Picture 2">
            <a:extLst>
              <a:ext uri="{FF2B5EF4-FFF2-40B4-BE49-F238E27FC236}">
                <a16:creationId xmlns:a16="http://schemas.microsoft.com/office/drawing/2014/main" id="{D00BC5F4-64D6-6596-063B-69C44FF77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01" y="2317097"/>
            <a:ext cx="6967354" cy="33082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26024D-E7A6-C63D-48B3-FA0BD8F23CA0}"/>
              </a:ext>
            </a:extLst>
          </p:cNvPr>
          <p:cNvSpPr txBox="1"/>
          <p:nvPr/>
        </p:nvSpPr>
        <p:spPr>
          <a:xfrm>
            <a:off x="7356297" y="3868718"/>
            <a:ext cx="4543430" cy="307777"/>
          </a:xfrm>
          <a:prstGeom prst="rect">
            <a:avLst/>
          </a:prstGeom>
          <a:noFill/>
        </p:spPr>
        <p:txBody>
          <a:bodyPr wrap="square">
            <a:spAutoFit/>
          </a:bodyPr>
          <a:lstStyle/>
          <a:p>
            <a:pPr algn="ctr"/>
            <a:r>
              <a:rPr lang="en-US" i="0" dirty="0">
                <a:solidFill>
                  <a:srgbClr val="002060"/>
                </a:solidFill>
                <a:effectLst/>
                <a:latin typeface="Sora" panose="020B0604020202020204" charset="0"/>
                <a:cs typeface="Sora" panose="020B0604020202020204" charset="0"/>
              </a:rPr>
              <a:t>{"</a:t>
            </a:r>
            <a:r>
              <a:rPr lang="en-US" i="0" dirty="0" err="1">
                <a:solidFill>
                  <a:srgbClr val="002060"/>
                </a:solidFill>
                <a:effectLst/>
                <a:latin typeface="Sora" panose="020B0604020202020204" charset="0"/>
                <a:cs typeface="Sora" panose="020B0604020202020204" charset="0"/>
              </a:rPr>
              <a:t>message":"This</a:t>
            </a:r>
            <a:r>
              <a:rPr lang="en-US" i="0" dirty="0">
                <a:solidFill>
                  <a:srgbClr val="002060"/>
                </a:solidFill>
                <a:effectLst/>
                <a:latin typeface="Sora" panose="020B0604020202020204" charset="0"/>
                <a:cs typeface="Sora" panose="020B0604020202020204" charset="0"/>
              </a:rPr>
              <a:t> is the homepage of the API "}</a:t>
            </a:r>
            <a:endParaRPr lang="en-ID" dirty="0">
              <a:solidFill>
                <a:srgbClr val="002060"/>
              </a:solidFill>
              <a:latin typeface="Sora" panose="020B0604020202020204" charset="0"/>
              <a:cs typeface="Sora" panose="020B0604020202020204" charset="0"/>
            </a:endParaRPr>
          </a:p>
        </p:txBody>
      </p:sp>
      <p:pic>
        <p:nvPicPr>
          <p:cNvPr id="13318" name="Picture 6">
            <a:extLst>
              <a:ext uri="{FF2B5EF4-FFF2-40B4-BE49-F238E27FC236}">
                <a16:creationId xmlns:a16="http://schemas.microsoft.com/office/drawing/2014/main" id="{A8C4578F-15AB-7525-827A-278C4860B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0493" y="2795105"/>
            <a:ext cx="2795037" cy="103837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6B2855-E331-33E7-7C85-9338BFBD466A}"/>
              </a:ext>
            </a:extLst>
          </p:cNvPr>
          <p:cNvSpPr txBox="1"/>
          <p:nvPr/>
        </p:nvSpPr>
        <p:spPr>
          <a:xfrm>
            <a:off x="7487292" y="4186993"/>
            <a:ext cx="4704708" cy="307777"/>
          </a:xfrm>
          <a:prstGeom prst="rect">
            <a:avLst/>
          </a:prstGeom>
          <a:noFill/>
        </p:spPr>
        <p:txBody>
          <a:bodyPr wrap="square">
            <a:spAutoFit/>
          </a:bodyPr>
          <a:lstStyle/>
          <a:p>
            <a:r>
              <a:rPr lang="en-US" i="0" dirty="0">
                <a:solidFill>
                  <a:srgbClr val="002060"/>
                </a:solidFill>
                <a:effectLst/>
                <a:latin typeface="Sora" panose="020B0604020202020204" charset="0"/>
                <a:cs typeface="Sora" panose="020B0604020202020204" charset="0"/>
              </a:rPr>
              <a:t>Output of Prediction is {"prediction Cluster is": 1}</a:t>
            </a:r>
            <a:endParaRPr lang="en-ID" dirty="0">
              <a:solidFill>
                <a:srgbClr val="002060"/>
              </a:solidFill>
              <a:latin typeface="Sora" panose="020B0604020202020204" charset="0"/>
              <a:cs typeface="Sora" panose="020B0604020202020204" charset="0"/>
            </a:endParaRPr>
          </a:p>
        </p:txBody>
      </p:sp>
    </p:spTree>
    <p:extLst>
      <p:ext uri="{BB962C8B-B14F-4D97-AF65-F5344CB8AC3E}">
        <p14:creationId xmlns:p14="http://schemas.microsoft.com/office/powerpoint/2010/main" val="1072622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Deployment</a:t>
            </a:r>
            <a:endParaRPr dirty="0"/>
          </a:p>
        </p:txBody>
      </p:sp>
      <p:pic>
        <p:nvPicPr>
          <p:cNvPr id="3" name="Picture 2">
            <a:extLst>
              <a:ext uri="{FF2B5EF4-FFF2-40B4-BE49-F238E27FC236}">
                <a16:creationId xmlns:a16="http://schemas.microsoft.com/office/drawing/2014/main" id="{4A6A5C72-4715-FC95-7C51-C4B924A56154}"/>
              </a:ext>
            </a:extLst>
          </p:cNvPr>
          <p:cNvPicPr>
            <a:picLocks noChangeAspect="1"/>
          </p:cNvPicPr>
          <p:nvPr/>
        </p:nvPicPr>
        <p:blipFill>
          <a:blip r:embed="rId3"/>
          <a:stretch>
            <a:fillRect/>
          </a:stretch>
        </p:blipFill>
        <p:spPr>
          <a:xfrm>
            <a:off x="401557" y="4018762"/>
            <a:ext cx="6273474" cy="2540167"/>
          </a:xfrm>
          <a:prstGeom prst="rect">
            <a:avLst/>
          </a:prstGeom>
        </p:spPr>
      </p:pic>
      <p:pic>
        <p:nvPicPr>
          <p:cNvPr id="5" name="Picture 4">
            <a:extLst>
              <a:ext uri="{FF2B5EF4-FFF2-40B4-BE49-F238E27FC236}">
                <a16:creationId xmlns:a16="http://schemas.microsoft.com/office/drawing/2014/main" id="{F1842F98-EA55-EAB7-3D88-2BBFDC4DE405}"/>
              </a:ext>
            </a:extLst>
          </p:cNvPr>
          <p:cNvPicPr>
            <a:picLocks noChangeAspect="1"/>
          </p:cNvPicPr>
          <p:nvPr/>
        </p:nvPicPr>
        <p:blipFill>
          <a:blip r:embed="rId4"/>
          <a:stretch>
            <a:fillRect/>
          </a:stretch>
        </p:blipFill>
        <p:spPr>
          <a:xfrm>
            <a:off x="401557" y="1419458"/>
            <a:ext cx="6273474" cy="2620565"/>
          </a:xfrm>
          <a:prstGeom prst="rect">
            <a:avLst/>
          </a:prstGeom>
        </p:spPr>
      </p:pic>
      <p:pic>
        <p:nvPicPr>
          <p:cNvPr id="14338" name="Picture 2">
            <a:extLst>
              <a:ext uri="{FF2B5EF4-FFF2-40B4-BE49-F238E27FC236}">
                <a16:creationId xmlns:a16="http://schemas.microsoft.com/office/drawing/2014/main" id="{1E96FD74-F64C-A98C-DEE2-5C0F33B1D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9297" y="4132359"/>
            <a:ext cx="5251060" cy="5088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CBA566-CF05-FEAE-98C5-DD7C77B4E14D}"/>
              </a:ext>
            </a:extLst>
          </p:cNvPr>
          <p:cNvSpPr txBox="1"/>
          <p:nvPr/>
        </p:nvSpPr>
        <p:spPr>
          <a:xfrm>
            <a:off x="8650840" y="3710985"/>
            <a:ext cx="1726755" cy="307777"/>
          </a:xfrm>
          <a:prstGeom prst="rect">
            <a:avLst/>
          </a:prstGeom>
          <a:noFill/>
        </p:spPr>
        <p:txBody>
          <a:bodyPr wrap="none" rtlCol="0">
            <a:spAutoFit/>
          </a:bodyPr>
          <a:lstStyle/>
          <a:p>
            <a:r>
              <a:rPr lang="en-US" dirty="0">
                <a:solidFill>
                  <a:srgbClr val="002060"/>
                </a:solidFill>
                <a:latin typeface="Sora" panose="020B0604020202020204" charset="0"/>
                <a:cs typeface="Sora" panose="020B0604020202020204" charset="0"/>
              </a:rPr>
              <a:t>Output </a:t>
            </a:r>
            <a:r>
              <a:rPr lang="en-US" dirty="0" err="1">
                <a:solidFill>
                  <a:srgbClr val="002060"/>
                </a:solidFill>
                <a:latin typeface="Sora" panose="020B0604020202020204" charset="0"/>
                <a:cs typeface="Sora" panose="020B0604020202020204" charset="0"/>
              </a:rPr>
              <a:t>Streamlit</a:t>
            </a:r>
            <a:endParaRPr lang="en-ID" dirty="0">
              <a:solidFill>
                <a:srgbClr val="002060"/>
              </a:solidFill>
              <a:latin typeface="Sora" panose="020B0604020202020204" charset="0"/>
              <a:cs typeface="Sora" panose="020B0604020202020204" charset="0"/>
            </a:endParaRPr>
          </a:p>
        </p:txBody>
      </p:sp>
      <p:pic>
        <p:nvPicPr>
          <p:cNvPr id="14342" name="Picture 6">
            <a:extLst>
              <a:ext uri="{FF2B5EF4-FFF2-40B4-BE49-F238E27FC236}">
                <a16:creationId xmlns:a16="http://schemas.microsoft.com/office/drawing/2014/main" id="{9282A5F7-619A-B57D-D206-A09C561C91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3690" y="1690825"/>
            <a:ext cx="29622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336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Deployment (Running in Localhost)</a:t>
            </a:r>
            <a:endParaRPr dirty="0"/>
          </a:p>
        </p:txBody>
      </p:sp>
      <p:sp>
        <p:nvSpPr>
          <p:cNvPr id="9" name="TextBox 8">
            <a:extLst>
              <a:ext uri="{FF2B5EF4-FFF2-40B4-BE49-F238E27FC236}">
                <a16:creationId xmlns:a16="http://schemas.microsoft.com/office/drawing/2014/main" id="{3504C994-A043-D073-3FB0-7A9EAF16EAEF}"/>
              </a:ext>
            </a:extLst>
          </p:cNvPr>
          <p:cNvSpPr txBox="1"/>
          <p:nvPr/>
        </p:nvSpPr>
        <p:spPr>
          <a:xfrm>
            <a:off x="531688" y="1690825"/>
            <a:ext cx="8345183" cy="1384995"/>
          </a:xfrm>
          <a:prstGeom prst="rect">
            <a:avLst/>
          </a:prstGeom>
          <a:noFill/>
        </p:spPr>
        <p:txBody>
          <a:bodyPr wrap="square">
            <a:spAutoFit/>
          </a:bodyPr>
          <a:lstStyle/>
          <a:p>
            <a:pPr marL="285750" indent="-285750">
              <a:buFontTx/>
              <a:buChar char="-"/>
            </a:pPr>
            <a:r>
              <a:rPr lang="en-US" i="0" dirty="0">
                <a:solidFill>
                  <a:srgbClr val="002060"/>
                </a:solidFill>
                <a:effectLst/>
                <a:latin typeface="Sora" panose="020B0604020202020204" charset="0"/>
                <a:cs typeface="Sora" panose="020B0604020202020204" charset="0"/>
              </a:rPr>
              <a:t>Import/built file </a:t>
            </a:r>
            <a:r>
              <a:rPr lang="en-US" i="0" dirty="0" err="1">
                <a:solidFill>
                  <a:srgbClr val="002060"/>
                </a:solidFill>
                <a:effectLst/>
                <a:latin typeface="Sora" panose="020B0604020202020204" charset="0"/>
                <a:cs typeface="Sora" panose="020B0604020202020204" charset="0"/>
              </a:rPr>
              <a:t>Streamlit</a:t>
            </a:r>
            <a:r>
              <a:rPr lang="en-US" i="0" dirty="0">
                <a:solidFill>
                  <a:srgbClr val="002060"/>
                </a:solidFill>
                <a:effectLst/>
                <a:latin typeface="Sora" panose="020B0604020202020204" charset="0"/>
                <a:cs typeface="Sora" panose="020B0604020202020204" charset="0"/>
              </a:rPr>
              <a:t> and </a:t>
            </a:r>
            <a:r>
              <a:rPr lang="en-US" i="0" dirty="0" err="1">
                <a:solidFill>
                  <a:srgbClr val="002060"/>
                </a:solidFill>
                <a:effectLst/>
                <a:latin typeface="Sora" panose="020B0604020202020204" charset="0"/>
                <a:cs typeface="Sora" panose="020B0604020202020204" charset="0"/>
              </a:rPr>
              <a:t>FastAPI</a:t>
            </a:r>
            <a:r>
              <a:rPr lang="en-US" i="0" dirty="0">
                <a:solidFill>
                  <a:srgbClr val="002060"/>
                </a:solidFill>
                <a:effectLst/>
                <a:latin typeface="Sora" panose="020B0604020202020204" charset="0"/>
                <a:cs typeface="Sora" panose="020B0604020202020204" charset="0"/>
              </a:rPr>
              <a:t> to Docker Image &gt;&gt; docker built -t (name image) .</a:t>
            </a:r>
          </a:p>
          <a:p>
            <a:pPr marL="285750" indent="-285750">
              <a:buFontTx/>
              <a:buChar char="-"/>
            </a:pPr>
            <a:r>
              <a:rPr lang="en-US" i="0" dirty="0">
                <a:solidFill>
                  <a:srgbClr val="002060"/>
                </a:solidFill>
                <a:effectLst/>
                <a:latin typeface="Sora" panose="020B0604020202020204" charset="0"/>
                <a:cs typeface="Sora" panose="020B0604020202020204" charset="0"/>
              </a:rPr>
              <a:t>Run Container </a:t>
            </a:r>
            <a:r>
              <a:rPr lang="en-US" i="0" dirty="0" err="1">
                <a:solidFill>
                  <a:srgbClr val="002060"/>
                </a:solidFill>
                <a:effectLst/>
                <a:latin typeface="Sora" panose="020B0604020202020204" charset="0"/>
                <a:cs typeface="Sora" panose="020B0604020202020204" charset="0"/>
              </a:rPr>
              <a:t>Streamlit</a:t>
            </a:r>
            <a:r>
              <a:rPr lang="en-US" i="0" dirty="0">
                <a:solidFill>
                  <a:srgbClr val="002060"/>
                </a:solidFill>
                <a:effectLst/>
                <a:latin typeface="Sora" panose="020B0604020202020204" charset="0"/>
                <a:cs typeface="Sora" panose="020B0604020202020204" charset="0"/>
              </a:rPr>
              <a:t> and </a:t>
            </a:r>
            <a:r>
              <a:rPr lang="en-US" i="0" dirty="0" err="1">
                <a:solidFill>
                  <a:srgbClr val="002060"/>
                </a:solidFill>
                <a:effectLst/>
                <a:latin typeface="Sora" panose="020B0604020202020204" charset="0"/>
                <a:cs typeface="Sora" panose="020B0604020202020204" charset="0"/>
              </a:rPr>
              <a:t>FastAPI</a:t>
            </a:r>
            <a:r>
              <a:rPr lang="en-US" i="0" dirty="0">
                <a:solidFill>
                  <a:srgbClr val="002060"/>
                </a:solidFill>
                <a:effectLst/>
                <a:latin typeface="Sora" panose="020B0604020202020204" charset="0"/>
                <a:cs typeface="Sora" panose="020B0604020202020204" charset="0"/>
              </a:rPr>
              <a:t> &gt;&gt; docker run -p (name images in docker)</a:t>
            </a:r>
          </a:p>
          <a:p>
            <a:pPr marL="285750" indent="-285750">
              <a:buFontTx/>
              <a:buChar char="-"/>
            </a:pPr>
            <a:r>
              <a:rPr lang="en-US" i="0" dirty="0">
                <a:solidFill>
                  <a:srgbClr val="002060"/>
                </a:solidFill>
                <a:effectLst/>
                <a:latin typeface="Sora" panose="020B0604020202020204" charset="0"/>
                <a:cs typeface="Sora" panose="020B0604020202020204" charset="0"/>
              </a:rPr>
              <a:t>Stop Image and container </a:t>
            </a:r>
            <a:r>
              <a:rPr lang="en-US" i="0" dirty="0" err="1">
                <a:solidFill>
                  <a:srgbClr val="002060"/>
                </a:solidFill>
                <a:effectLst/>
                <a:latin typeface="Sora" panose="020B0604020202020204" charset="0"/>
                <a:cs typeface="Sora" panose="020B0604020202020204" charset="0"/>
              </a:rPr>
              <a:t>streamlit</a:t>
            </a:r>
            <a:r>
              <a:rPr lang="en-US" i="0" dirty="0">
                <a:solidFill>
                  <a:srgbClr val="002060"/>
                </a:solidFill>
                <a:effectLst/>
                <a:latin typeface="Sora" panose="020B0604020202020204" charset="0"/>
                <a:cs typeface="Sora" panose="020B0604020202020204" charset="0"/>
              </a:rPr>
              <a:t> and </a:t>
            </a:r>
            <a:r>
              <a:rPr lang="en-US" i="0" dirty="0" err="1">
                <a:solidFill>
                  <a:srgbClr val="002060"/>
                </a:solidFill>
                <a:effectLst/>
                <a:latin typeface="Sora" panose="020B0604020202020204" charset="0"/>
                <a:cs typeface="Sora" panose="020B0604020202020204" charset="0"/>
              </a:rPr>
              <a:t>FastAPI</a:t>
            </a:r>
            <a:r>
              <a:rPr lang="en-US" i="0" dirty="0">
                <a:solidFill>
                  <a:srgbClr val="002060"/>
                </a:solidFill>
                <a:effectLst/>
                <a:latin typeface="Sora" panose="020B0604020202020204" charset="0"/>
                <a:cs typeface="Sora" panose="020B0604020202020204" charset="0"/>
              </a:rPr>
              <a:t> in the docker</a:t>
            </a:r>
          </a:p>
          <a:p>
            <a:pPr marL="285750" indent="-285750">
              <a:buFontTx/>
              <a:buChar char="-"/>
            </a:pPr>
            <a:r>
              <a:rPr lang="en-US" i="0" dirty="0">
                <a:solidFill>
                  <a:srgbClr val="002060"/>
                </a:solidFill>
                <a:effectLst/>
                <a:latin typeface="Sora" panose="020B0604020202020204" charset="0"/>
                <a:cs typeface="Sora" panose="020B0604020202020204" charset="0"/>
              </a:rPr>
              <a:t>Compose file docker compose &gt;&gt; docker compose up</a:t>
            </a:r>
          </a:p>
          <a:p>
            <a:pPr marL="285750" indent="-285750">
              <a:buFontTx/>
              <a:buChar char="-"/>
            </a:pPr>
            <a:r>
              <a:rPr lang="en-US" i="0" dirty="0">
                <a:solidFill>
                  <a:srgbClr val="002060"/>
                </a:solidFill>
                <a:effectLst/>
                <a:latin typeface="Sora" panose="020B0604020202020204" charset="0"/>
                <a:cs typeface="Sora" panose="020B0604020202020204" charset="0"/>
              </a:rPr>
              <a:t>Run docker compose in new images (fill </a:t>
            </a:r>
            <a:r>
              <a:rPr lang="en-US" i="0" dirty="0" err="1">
                <a:solidFill>
                  <a:srgbClr val="002060"/>
                </a:solidFill>
                <a:effectLst/>
                <a:latin typeface="Sora" panose="020B0604020202020204" charset="0"/>
                <a:cs typeface="Sora" panose="020B0604020202020204" charset="0"/>
              </a:rPr>
              <a:t>streamlit</a:t>
            </a:r>
            <a:r>
              <a:rPr lang="en-US" i="0" dirty="0">
                <a:solidFill>
                  <a:srgbClr val="002060"/>
                </a:solidFill>
                <a:effectLst/>
                <a:latin typeface="Sora" panose="020B0604020202020204" charset="0"/>
                <a:cs typeface="Sora" panose="020B0604020202020204" charset="0"/>
              </a:rPr>
              <a:t> and </a:t>
            </a:r>
            <a:r>
              <a:rPr lang="en-US" i="0" dirty="0" err="1">
                <a:solidFill>
                  <a:srgbClr val="002060"/>
                </a:solidFill>
                <a:effectLst/>
                <a:latin typeface="Sora" panose="020B0604020202020204" charset="0"/>
                <a:cs typeface="Sora" panose="020B0604020202020204" charset="0"/>
              </a:rPr>
              <a:t>fastapi</a:t>
            </a:r>
            <a:r>
              <a:rPr lang="en-US" i="0" dirty="0">
                <a:solidFill>
                  <a:srgbClr val="002060"/>
                </a:solidFill>
                <a:effectLst/>
                <a:latin typeface="Sora" panose="020B0604020202020204" charset="0"/>
                <a:cs typeface="Sora" panose="020B0604020202020204" charset="0"/>
              </a:rPr>
              <a:t>)</a:t>
            </a:r>
          </a:p>
          <a:p>
            <a:pPr marL="285750" indent="-285750">
              <a:buFontTx/>
              <a:buChar char="-"/>
            </a:pPr>
            <a:r>
              <a:rPr lang="en-US" i="0" dirty="0">
                <a:solidFill>
                  <a:srgbClr val="002060"/>
                </a:solidFill>
                <a:effectLst/>
                <a:latin typeface="Sora" panose="020B0604020202020204" charset="0"/>
                <a:cs typeface="Sora" panose="020B0604020202020204" charset="0"/>
              </a:rPr>
              <a:t>Input data in the </a:t>
            </a:r>
            <a:r>
              <a:rPr lang="en-US" i="0" dirty="0" err="1">
                <a:solidFill>
                  <a:srgbClr val="002060"/>
                </a:solidFill>
                <a:effectLst/>
                <a:latin typeface="Sora" panose="020B0604020202020204" charset="0"/>
                <a:cs typeface="Sora" panose="020B0604020202020204" charset="0"/>
              </a:rPr>
              <a:t>streamlit</a:t>
            </a:r>
            <a:endParaRPr lang="en-ID" dirty="0">
              <a:solidFill>
                <a:srgbClr val="002060"/>
              </a:solidFill>
              <a:latin typeface="Sora" panose="020B0604020202020204" charset="0"/>
              <a:cs typeface="Sora" panose="020B0604020202020204" charset="0"/>
            </a:endParaRPr>
          </a:p>
        </p:txBody>
      </p:sp>
    </p:spTree>
    <p:extLst>
      <p:ext uri="{BB962C8B-B14F-4D97-AF65-F5344CB8AC3E}">
        <p14:creationId xmlns:p14="http://schemas.microsoft.com/office/powerpoint/2010/main" val="278255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err="1"/>
              <a:t>Conclution</a:t>
            </a:r>
            <a:endParaRPr dirty="0"/>
          </a:p>
        </p:txBody>
      </p:sp>
    </p:spTree>
    <p:extLst>
      <p:ext uri="{BB962C8B-B14F-4D97-AF65-F5344CB8AC3E}">
        <p14:creationId xmlns:p14="http://schemas.microsoft.com/office/powerpoint/2010/main" val="80625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err="1"/>
              <a:t>Conclution</a:t>
            </a:r>
            <a:endParaRPr dirty="0"/>
          </a:p>
        </p:txBody>
      </p:sp>
      <p:sp>
        <p:nvSpPr>
          <p:cNvPr id="9" name="TextBox 8">
            <a:extLst>
              <a:ext uri="{FF2B5EF4-FFF2-40B4-BE49-F238E27FC236}">
                <a16:creationId xmlns:a16="http://schemas.microsoft.com/office/drawing/2014/main" id="{3504C994-A043-D073-3FB0-7A9EAF16EAEF}"/>
              </a:ext>
            </a:extLst>
          </p:cNvPr>
          <p:cNvSpPr txBox="1"/>
          <p:nvPr/>
        </p:nvSpPr>
        <p:spPr>
          <a:xfrm>
            <a:off x="531688" y="1690825"/>
            <a:ext cx="8345183" cy="954107"/>
          </a:xfrm>
          <a:prstGeom prst="rect">
            <a:avLst/>
          </a:prstGeom>
          <a:noFill/>
        </p:spPr>
        <p:txBody>
          <a:bodyPr wrap="square">
            <a:spAutoFit/>
          </a:bodyPr>
          <a:lstStyle/>
          <a:p>
            <a:pPr marL="285750" indent="-285750">
              <a:buFontTx/>
              <a:buChar char="-"/>
            </a:pPr>
            <a:r>
              <a:rPr lang="en-US" i="0" dirty="0">
                <a:solidFill>
                  <a:srgbClr val="002060"/>
                </a:solidFill>
                <a:effectLst/>
                <a:latin typeface="Sora" panose="020B0604020202020204" charset="0"/>
                <a:cs typeface="Sora" panose="020B0604020202020204" charset="0"/>
              </a:rPr>
              <a:t>Using minmax </a:t>
            </a:r>
            <a:r>
              <a:rPr lang="en-US" i="0" dirty="0" err="1">
                <a:solidFill>
                  <a:srgbClr val="002060"/>
                </a:solidFill>
                <a:effectLst/>
                <a:latin typeface="Sora" panose="020B0604020202020204" charset="0"/>
                <a:cs typeface="Sora" panose="020B0604020202020204" charset="0"/>
              </a:rPr>
              <a:t>scaller</a:t>
            </a:r>
            <a:r>
              <a:rPr lang="en-US" i="0" dirty="0">
                <a:solidFill>
                  <a:srgbClr val="002060"/>
                </a:solidFill>
                <a:effectLst/>
                <a:latin typeface="Sora" panose="020B0604020202020204" charset="0"/>
                <a:cs typeface="Sora" panose="020B0604020202020204" charset="0"/>
              </a:rPr>
              <a:t> is the best Feature Engineering for K-means Model in this data.</a:t>
            </a:r>
          </a:p>
          <a:p>
            <a:pPr marL="285750" indent="-285750">
              <a:buFontTx/>
              <a:buChar char="-"/>
            </a:pPr>
            <a:r>
              <a:rPr lang="en-US" i="0" dirty="0">
                <a:solidFill>
                  <a:srgbClr val="002060"/>
                </a:solidFill>
                <a:effectLst/>
                <a:latin typeface="Sora" panose="020B0604020202020204" charset="0"/>
                <a:cs typeface="Sora" panose="020B0604020202020204" charset="0"/>
              </a:rPr>
              <a:t>The next project may improve the server, making it publicly accessible</a:t>
            </a:r>
          </a:p>
          <a:p>
            <a:pPr marL="285750" indent="-285750">
              <a:buFontTx/>
              <a:buChar char="-"/>
            </a:pPr>
            <a:r>
              <a:rPr lang="en-US" i="0" dirty="0">
                <a:solidFill>
                  <a:srgbClr val="002060"/>
                </a:solidFill>
                <a:effectLst/>
                <a:latin typeface="Sora" panose="020B0604020202020204" charset="0"/>
                <a:cs typeface="Sora" panose="020B0604020202020204" charset="0"/>
              </a:rPr>
              <a:t>Frontend features can be improved, such as adding user identity and sending input data to the database</a:t>
            </a:r>
            <a:endParaRPr lang="en-ID" dirty="0">
              <a:solidFill>
                <a:srgbClr val="002060"/>
              </a:solidFill>
              <a:latin typeface="Sora" panose="020B0604020202020204" charset="0"/>
              <a:cs typeface="Sora" panose="020B0604020202020204" charset="0"/>
            </a:endParaRPr>
          </a:p>
        </p:txBody>
      </p:sp>
    </p:spTree>
    <p:extLst>
      <p:ext uri="{BB962C8B-B14F-4D97-AF65-F5344CB8AC3E}">
        <p14:creationId xmlns:p14="http://schemas.microsoft.com/office/powerpoint/2010/main" val="2604120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Notes</a:t>
            </a:r>
            <a:endParaRPr dirty="0"/>
          </a:p>
        </p:txBody>
      </p:sp>
    </p:spTree>
    <p:extLst>
      <p:ext uri="{BB962C8B-B14F-4D97-AF65-F5344CB8AC3E}">
        <p14:creationId xmlns:p14="http://schemas.microsoft.com/office/powerpoint/2010/main" val="149410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Notes</a:t>
            </a:r>
            <a:endParaRPr dirty="0"/>
          </a:p>
        </p:txBody>
      </p:sp>
      <p:sp>
        <p:nvSpPr>
          <p:cNvPr id="9" name="TextBox 8">
            <a:extLst>
              <a:ext uri="{FF2B5EF4-FFF2-40B4-BE49-F238E27FC236}">
                <a16:creationId xmlns:a16="http://schemas.microsoft.com/office/drawing/2014/main" id="{3504C994-A043-D073-3FB0-7A9EAF16EAEF}"/>
              </a:ext>
            </a:extLst>
          </p:cNvPr>
          <p:cNvSpPr txBox="1"/>
          <p:nvPr/>
        </p:nvSpPr>
        <p:spPr>
          <a:xfrm>
            <a:off x="531688" y="1690825"/>
            <a:ext cx="11660312" cy="307777"/>
          </a:xfrm>
          <a:prstGeom prst="rect">
            <a:avLst/>
          </a:prstGeom>
          <a:noFill/>
        </p:spPr>
        <p:txBody>
          <a:bodyPr wrap="square">
            <a:spAutoFit/>
          </a:bodyPr>
          <a:lstStyle/>
          <a:p>
            <a:r>
              <a:rPr lang="en-US" i="0" dirty="0">
                <a:solidFill>
                  <a:srgbClr val="002060"/>
                </a:solidFill>
                <a:effectLst/>
                <a:latin typeface="Sora" panose="020B0604020202020204" charset="0"/>
                <a:cs typeface="Sora" panose="020B0604020202020204" charset="0"/>
              </a:rPr>
              <a:t>By using this cluster model, companies can provide recommendations according to existing clusters from user input.</a:t>
            </a:r>
            <a:endParaRPr lang="en-ID" dirty="0">
              <a:solidFill>
                <a:srgbClr val="002060"/>
              </a:solidFill>
              <a:latin typeface="Sora" panose="020B0604020202020204" charset="0"/>
              <a:cs typeface="Sora" panose="020B0604020202020204" charset="0"/>
            </a:endParaRPr>
          </a:p>
        </p:txBody>
      </p:sp>
    </p:spTree>
    <p:extLst>
      <p:ext uri="{BB962C8B-B14F-4D97-AF65-F5344CB8AC3E}">
        <p14:creationId xmlns:p14="http://schemas.microsoft.com/office/powerpoint/2010/main" val="343358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Thankyou ^_^</a:t>
            </a:r>
            <a:endParaRPr dirty="0"/>
          </a:p>
        </p:txBody>
      </p:sp>
    </p:spTree>
    <p:extLst>
      <p:ext uri="{BB962C8B-B14F-4D97-AF65-F5344CB8AC3E}">
        <p14:creationId xmlns:p14="http://schemas.microsoft.com/office/powerpoint/2010/main" val="2739459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1600398"/>
          </a:xfrm>
          <a:prstGeom prst="rect">
            <a:avLst/>
          </a:prstGeom>
          <a:noFill/>
          <a:ln>
            <a:noFill/>
          </a:ln>
        </p:spPr>
        <p:txBody>
          <a:bodyPr spcFirstLastPara="1" wrap="square" lIns="91425" tIns="45700" rIns="91425" bIns="45700" anchor="t" anchorCtr="0">
            <a:spAutoFit/>
          </a:bodyPr>
          <a:lstStyle/>
          <a:p>
            <a:pPr marL="285750" indent="-285750">
              <a:buClr>
                <a:srgbClr val="103864"/>
              </a:buClr>
              <a:buSzPts val="2000"/>
              <a:buFont typeface="Sora"/>
              <a:buChar char="•"/>
            </a:pPr>
            <a:r>
              <a:rPr lang="en-US" b="0" i="0" u="none" strike="noStrike" cap="none" dirty="0">
                <a:solidFill>
                  <a:schemeClr val="accent1">
                    <a:lumMod val="50000"/>
                  </a:schemeClr>
                </a:solidFill>
                <a:latin typeface="Sora"/>
                <a:ea typeface="Sora"/>
                <a:cs typeface="Sora"/>
                <a:sym typeface="Sora"/>
              </a:rPr>
              <a:t>In the website rumah123 provide service home pricing or home rent, home sold base on facility, wide, and location. At the moment the service, user still search manual without give </a:t>
            </a:r>
            <a:r>
              <a:rPr lang="en-US" b="0" i="0" u="none" strike="noStrike" cap="none" dirty="0" err="1">
                <a:solidFill>
                  <a:schemeClr val="accent1">
                    <a:lumMod val="50000"/>
                  </a:schemeClr>
                </a:solidFill>
                <a:latin typeface="Sora"/>
                <a:ea typeface="Sora"/>
                <a:cs typeface="Sora"/>
                <a:sym typeface="Sora"/>
              </a:rPr>
              <a:t>feauture</a:t>
            </a:r>
            <a:r>
              <a:rPr lang="en-US" b="0" i="0" u="none" strike="noStrike" cap="none" dirty="0">
                <a:solidFill>
                  <a:schemeClr val="accent1">
                    <a:lumMod val="50000"/>
                  </a:schemeClr>
                </a:solidFill>
                <a:latin typeface="Sora"/>
                <a:ea typeface="Sora"/>
                <a:cs typeface="Sora"/>
                <a:sym typeface="Sora"/>
              </a:rPr>
              <a:t> need that want to search like how many wide of land that want it, facility, and home pricing or installment. Therefore so that user can search need home that needed more simplify, then a recommendation system built for purpose business. The system based using machine learning with unsupervised clustering method so that can clustering </a:t>
            </a:r>
            <a:r>
              <a:rPr lang="en-US" b="0" i="0" u="none" strike="noStrike" cap="none" dirty="0" err="1">
                <a:solidFill>
                  <a:schemeClr val="accent1">
                    <a:lumMod val="50000"/>
                  </a:schemeClr>
                </a:solidFill>
                <a:latin typeface="Sora"/>
                <a:ea typeface="Sora"/>
                <a:cs typeface="Sora"/>
                <a:sym typeface="Sora"/>
              </a:rPr>
              <a:t>feauture</a:t>
            </a:r>
            <a:r>
              <a:rPr lang="en-US" b="0" i="0" u="none" strike="noStrike" cap="none" dirty="0">
                <a:solidFill>
                  <a:schemeClr val="accent1">
                    <a:lumMod val="50000"/>
                  </a:schemeClr>
                </a:solidFill>
                <a:latin typeface="Sora"/>
                <a:ea typeface="Sora"/>
                <a:cs typeface="Sora"/>
                <a:sym typeface="Sora"/>
              </a:rPr>
              <a:t> that needed from user, and the company can reduce operational cost because can cluster big data. The system </a:t>
            </a:r>
            <a:r>
              <a:rPr lang="en-US" b="0" i="0" u="none" strike="noStrike" cap="none" dirty="0" err="1">
                <a:solidFill>
                  <a:schemeClr val="accent1">
                    <a:lumMod val="50000"/>
                  </a:schemeClr>
                </a:solidFill>
                <a:latin typeface="Sora"/>
                <a:ea typeface="Sora"/>
                <a:cs typeface="Sora"/>
                <a:sym typeface="Sora"/>
              </a:rPr>
              <a:t>wil</a:t>
            </a:r>
            <a:r>
              <a:rPr lang="en-US" b="0" i="0" u="none" strike="noStrike" cap="none" dirty="0">
                <a:solidFill>
                  <a:schemeClr val="accent1">
                    <a:lumMod val="50000"/>
                  </a:schemeClr>
                </a:solidFill>
                <a:latin typeface="Sora"/>
                <a:ea typeface="Sora"/>
                <a:cs typeface="Sora"/>
                <a:sym typeface="Sora"/>
              </a:rPr>
              <a:t> focus in the Malang City with descriptive on region ward, subdistrict, and city. The system can be access to public later.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solidFill>
                  <a:srgbClr val="103864"/>
                </a:solidFill>
                <a:latin typeface="Sora"/>
                <a:ea typeface="Sora"/>
                <a:cs typeface="Sora"/>
                <a:sym typeface="Sora"/>
              </a:rPr>
              <a:t>Datasheets</a:t>
            </a:r>
            <a:endParaRPr dirty="0"/>
          </a:p>
        </p:txBody>
      </p:sp>
    </p:spTree>
    <p:extLst>
      <p:ext uri="{BB962C8B-B14F-4D97-AF65-F5344CB8AC3E}">
        <p14:creationId xmlns:p14="http://schemas.microsoft.com/office/powerpoint/2010/main" val="318972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Datasheets</a:t>
            </a:r>
            <a:endParaRPr dirty="0"/>
          </a:p>
        </p:txBody>
      </p:sp>
      <p:sp>
        <p:nvSpPr>
          <p:cNvPr id="5" name="Google Shape;210;p3">
            <a:extLst>
              <a:ext uri="{FF2B5EF4-FFF2-40B4-BE49-F238E27FC236}">
                <a16:creationId xmlns:a16="http://schemas.microsoft.com/office/drawing/2014/main" id="{0832667B-5826-41E0-A12D-56A2122FE1FF}"/>
              </a:ext>
            </a:extLst>
          </p:cNvPr>
          <p:cNvSpPr txBox="1"/>
          <p:nvPr/>
        </p:nvSpPr>
        <p:spPr>
          <a:xfrm>
            <a:off x="401515" y="1584375"/>
            <a:ext cx="11388900" cy="3108503"/>
          </a:xfrm>
          <a:prstGeom prst="rect">
            <a:avLst/>
          </a:prstGeom>
          <a:noFill/>
          <a:ln>
            <a:noFill/>
          </a:ln>
        </p:spPr>
        <p:txBody>
          <a:bodyPr spcFirstLastPara="1" wrap="square" lIns="91425" tIns="45700" rIns="91425" bIns="45700" anchor="t" anchorCtr="0">
            <a:spAutoFit/>
          </a:bodyPr>
          <a:lstStyle/>
          <a:p>
            <a:r>
              <a:rPr lang="en-ID" b="1" dirty="0">
                <a:solidFill>
                  <a:srgbClr val="002060"/>
                </a:solidFill>
                <a:latin typeface="Sora" panose="020B0604020202020204" charset="0"/>
                <a:cs typeface="Sora" panose="020B0604020202020204" charset="0"/>
              </a:rPr>
              <a:t>Price : </a:t>
            </a:r>
            <a:r>
              <a:rPr lang="en-ID" dirty="0">
                <a:solidFill>
                  <a:srgbClr val="002060"/>
                </a:solidFill>
                <a:latin typeface="Sora" panose="020B0604020202020204" charset="0"/>
                <a:cs typeface="Sora" panose="020B0604020202020204" charset="0"/>
              </a:rPr>
              <a:t>Home Price in Malang</a:t>
            </a:r>
            <a:br>
              <a:rPr lang="en-ID" dirty="0">
                <a:solidFill>
                  <a:srgbClr val="002060"/>
                </a:solidFill>
                <a:latin typeface="Sora" panose="020B0604020202020204" charset="0"/>
                <a:cs typeface="Sora" panose="020B0604020202020204" charset="0"/>
              </a:rPr>
            </a:br>
            <a:r>
              <a:rPr lang="en-ID" b="1" dirty="0">
                <a:solidFill>
                  <a:srgbClr val="002060"/>
                </a:solidFill>
                <a:latin typeface="Sora" panose="020B0604020202020204" charset="0"/>
                <a:cs typeface="Sora" panose="020B0604020202020204" charset="0"/>
              </a:rPr>
              <a:t>Bedroom : </a:t>
            </a:r>
            <a:r>
              <a:rPr lang="en-ID" dirty="0">
                <a:solidFill>
                  <a:srgbClr val="002060"/>
                </a:solidFill>
                <a:latin typeface="Sora" panose="020B0604020202020204" charset="0"/>
                <a:cs typeface="Sora" panose="020B0604020202020204" charset="0"/>
              </a:rPr>
              <a:t>Sum of Bedroom</a:t>
            </a:r>
            <a:br>
              <a:rPr lang="en-ID" dirty="0">
                <a:solidFill>
                  <a:srgbClr val="002060"/>
                </a:solidFill>
                <a:latin typeface="Sora" panose="020B0604020202020204" charset="0"/>
                <a:cs typeface="Sora" panose="020B0604020202020204" charset="0"/>
              </a:rPr>
            </a:br>
            <a:r>
              <a:rPr lang="en-ID" b="1" dirty="0">
                <a:solidFill>
                  <a:srgbClr val="002060"/>
                </a:solidFill>
                <a:latin typeface="Sora" panose="020B0604020202020204" charset="0"/>
                <a:cs typeface="Sora" panose="020B0604020202020204" charset="0"/>
              </a:rPr>
              <a:t>Bathroom </a:t>
            </a:r>
            <a:r>
              <a:rPr lang="en-ID" dirty="0">
                <a:solidFill>
                  <a:srgbClr val="002060"/>
                </a:solidFill>
                <a:latin typeface="Sora" panose="020B0604020202020204" charset="0"/>
                <a:cs typeface="Sora" panose="020B0604020202020204" charset="0"/>
              </a:rPr>
              <a:t>: Sum of Bathroom</a:t>
            </a:r>
            <a:br>
              <a:rPr lang="en-ID" dirty="0">
                <a:solidFill>
                  <a:srgbClr val="002060"/>
                </a:solidFill>
                <a:latin typeface="Sora" panose="020B0604020202020204" charset="0"/>
                <a:cs typeface="Sora" panose="020B0604020202020204" charset="0"/>
              </a:rPr>
            </a:br>
            <a:r>
              <a:rPr lang="en-ID" b="1" dirty="0">
                <a:solidFill>
                  <a:srgbClr val="002060"/>
                </a:solidFill>
                <a:latin typeface="Sora" panose="020B0604020202020204" charset="0"/>
                <a:cs typeface="Sora" panose="020B0604020202020204" charset="0"/>
              </a:rPr>
              <a:t>Land : </a:t>
            </a:r>
            <a:r>
              <a:rPr lang="en-ID" dirty="0">
                <a:solidFill>
                  <a:srgbClr val="002060"/>
                </a:solidFill>
                <a:latin typeface="Sora" panose="020B0604020202020204" charset="0"/>
                <a:cs typeface="Sora" panose="020B0604020202020204" charset="0"/>
              </a:rPr>
              <a:t>Wide all land that sold (m2)</a:t>
            </a:r>
            <a:br>
              <a:rPr lang="en-ID" dirty="0">
                <a:solidFill>
                  <a:srgbClr val="002060"/>
                </a:solidFill>
                <a:latin typeface="Sora" panose="020B0604020202020204" charset="0"/>
                <a:cs typeface="Sora" panose="020B0604020202020204" charset="0"/>
              </a:rPr>
            </a:br>
            <a:r>
              <a:rPr lang="en-ID" b="1" dirty="0">
                <a:solidFill>
                  <a:srgbClr val="002060"/>
                </a:solidFill>
                <a:latin typeface="Sora" panose="020B0604020202020204" charset="0"/>
                <a:cs typeface="Sora" panose="020B0604020202020204" charset="0"/>
              </a:rPr>
              <a:t>Building</a:t>
            </a:r>
            <a:r>
              <a:rPr lang="en-ID" dirty="0">
                <a:solidFill>
                  <a:srgbClr val="002060"/>
                </a:solidFill>
                <a:latin typeface="Sora" panose="020B0604020202020204" charset="0"/>
                <a:cs typeface="Sora" panose="020B0604020202020204" charset="0"/>
              </a:rPr>
              <a:t> : Built-up area (m2)</a:t>
            </a:r>
            <a:br>
              <a:rPr lang="en-ID" dirty="0">
                <a:solidFill>
                  <a:srgbClr val="002060"/>
                </a:solidFill>
                <a:latin typeface="Sora" panose="020B0604020202020204" charset="0"/>
                <a:cs typeface="Sora" panose="020B0604020202020204" charset="0"/>
              </a:rPr>
            </a:br>
            <a:r>
              <a:rPr lang="en-ID" b="1" dirty="0">
                <a:solidFill>
                  <a:srgbClr val="002060"/>
                </a:solidFill>
                <a:latin typeface="Sora" panose="020B0604020202020204" charset="0"/>
                <a:cs typeface="Sora" panose="020B0604020202020204" charset="0"/>
              </a:rPr>
              <a:t>Garage : </a:t>
            </a:r>
            <a:r>
              <a:rPr lang="en-ID" dirty="0">
                <a:solidFill>
                  <a:srgbClr val="002060"/>
                </a:solidFill>
                <a:latin typeface="Sora" panose="020B0604020202020204" charset="0"/>
                <a:cs typeface="Sora" panose="020B0604020202020204" charset="0"/>
              </a:rPr>
              <a:t>Sum of garage on home</a:t>
            </a:r>
            <a:br>
              <a:rPr lang="en-ID" dirty="0">
                <a:solidFill>
                  <a:srgbClr val="002060"/>
                </a:solidFill>
                <a:latin typeface="Sora" panose="020B0604020202020204" charset="0"/>
                <a:cs typeface="Sora" panose="020B0604020202020204" charset="0"/>
              </a:rPr>
            </a:br>
            <a:r>
              <a:rPr lang="en-ID" b="1" dirty="0">
                <a:solidFill>
                  <a:srgbClr val="002060"/>
                </a:solidFill>
                <a:latin typeface="Sora" panose="020B0604020202020204" charset="0"/>
                <a:cs typeface="Sora" panose="020B0604020202020204" charset="0"/>
              </a:rPr>
              <a:t>Important places : </a:t>
            </a:r>
            <a:r>
              <a:rPr lang="en-ID" dirty="0">
                <a:solidFill>
                  <a:srgbClr val="002060"/>
                </a:solidFill>
                <a:latin typeface="Sora" panose="020B0604020202020204" charset="0"/>
                <a:cs typeface="Sora" panose="020B0604020202020204" charset="0"/>
              </a:rPr>
              <a:t>R The home include near important place or no  (Note : Important Places= Campus, Health, View, dan supermarket)</a:t>
            </a:r>
            <a:br>
              <a:rPr lang="en-ID" dirty="0">
                <a:solidFill>
                  <a:srgbClr val="002060"/>
                </a:solidFill>
                <a:latin typeface="Sora" panose="020B0604020202020204" charset="0"/>
                <a:cs typeface="Sora" panose="020B0604020202020204" charset="0"/>
              </a:rPr>
            </a:br>
            <a:r>
              <a:rPr lang="en-ID" b="1" dirty="0">
                <a:solidFill>
                  <a:srgbClr val="002060"/>
                </a:solidFill>
                <a:latin typeface="Sora" panose="020B0604020202020204" charset="0"/>
                <a:cs typeface="Sora" panose="020B0604020202020204" charset="0"/>
              </a:rPr>
              <a:t>Location :  </a:t>
            </a:r>
            <a:r>
              <a:rPr lang="en-ID" dirty="0">
                <a:solidFill>
                  <a:srgbClr val="002060"/>
                </a:solidFill>
                <a:latin typeface="Sora" panose="020B0604020202020204" charset="0"/>
                <a:cs typeface="Sora" panose="020B0604020202020204" charset="0"/>
              </a:rPr>
              <a:t>The home include regions </a:t>
            </a:r>
            <a:r>
              <a:rPr lang="en-US" sz="1400" b="0" i="0" u="none" strike="noStrike" cap="none" dirty="0">
                <a:solidFill>
                  <a:srgbClr val="002060"/>
                </a:solidFill>
                <a:latin typeface="Sora" panose="020B0604020202020204" charset="0"/>
                <a:ea typeface="Sora"/>
                <a:cs typeface="Sora" panose="020B0604020202020204" charset="0"/>
                <a:sym typeface="Sora"/>
              </a:rPr>
              <a:t>ward, subdistrict, and city</a:t>
            </a:r>
            <a:r>
              <a:rPr lang="en-ID" dirty="0">
                <a:solidFill>
                  <a:srgbClr val="002060"/>
                </a:solidFill>
                <a:latin typeface="Sora" panose="020B0604020202020204" charset="0"/>
                <a:cs typeface="Sora" panose="020B0604020202020204" charset="0"/>
              </a:rPr>
              <a:t>.</a:t>
            </a:r>
            <a:br>
              <a:rPr lang="en-ID" dirty="0">
                <a:solidFill>
                  <a:srgbClr val="002060"/>
                </a:solidFill>
                <a:latin typeface="Sora" panose="020B0604020202020204" charset="0"/>
                <a:cs typeface="Sora" panose="020B0604020202020204" charset="0"/>
              </a:rPr>
            </a:br>
            <a:r>
              <a:rPr lang="en-ID" b="1" dirty="0" err="1">
                <a:solidFill>
                  <a:srgbClr val="002060"/>
                </a:solidFill>
                <a:latin typeface="Sora" panose="020B0604020202020204" charset="0"/>
                <a:cs typeface="Sora" panose="020B0604020202020204" charset="0"/>
              </a:rPr>
              <a:t>Installment_BCA</a:t>
            </a:r>
            <a:r>
              <a:rPr lang="en-ID" dirty="0">
                <a:solidFill>
                  <a:srgbClr val="002060"/>
                </a:solidFill>
                <a:latin typeface="Sora" panose="020B0604020202020204" charset="0"/>
                <a:cs typeface="Sora" panose="020B0604020202020204" charset="0"/>
              </a:rPr>
              <a:t> : Home </a:t>
            </a:r>
            <a:r>
              <a:rPr lang="en-ID" dirty="0" err="1">
                <a:solidFill>
                  <a:srgbClr val="002060"/>
                </a:solidFill>
                <a:latin typeface="Sora" panose="020B0604020202020204" charset="0"/>
                <a:cs typeface="Sora" panose="020B0604020202020204" charset="0"/>
              </a:rPr>
              <a:t>installment</a:t>
            </a:r>
            <a:r>
              <a:rPr lang="en-ID" dirty="0">
                <a:solidFill>
                  <a:srgbClr val="002060"/>
                </a:solidFill>
                <a:latin typeface="Sora" panose="020B0604020202020204" charset="0"/>
                <a:cs typeface="Sora" panose="020B0604020202020204" charset="0"/>
              </a:rPr>
              <a:t> per month if using BCA Bank with DP 20 %</a:t>
            </a:r>
          </a:p>
          <a:p>
            <a:r>
              <a:rPr lang="en-ID" b="1" dirty="0" err="1">
                <a:solidFill>
                  <a:srgbClr val="002060"/>
                </a:solidFill>
                <a:latin typeface="Sora" panose="020B0604020202020204" charset="0"/>
                <a:cs typeface="Sora" panose="020B0604020202020204" charset="0"/>
              </a:rPr>
              <a:t>Installment_BNI</a:t>
            </a:r>
            <a:r>
              <a:rPr lang="en-ID" b="1" dirty="0">
                <a:solidFill>
                  <a:srgbClr val="002060"/>
                </a:solidFill>
                <a:latin typeface="Sora" panose="020B0604020202020204" charset="0"/>
                <a:cs typeface="Sora" panose="020B0604020202020204" charset="0"/>
              </a:rPr>
              <a:t> : </a:t>
            </a:r>
            <a:r>
              <a:rPr lang="en-ID" dirty="0">
                <a:solidFill>
                  <a:srgbClr val="002060"/>
                </a:solidFill>
                <a:latin typeface="Sora" panose="020B0604020202020204" charset="0"/>
                <a:cs typeface="Sora" panose="020B0604020202020204" charset="0"/>
              </a:rPr>
              <a:t>Home </a:t>
            </a:r>
            <a:r>
              <a:rPr lang="en-ID" dirty="0" err="1">
                <a:solidFill>
                  <a:srgbClr val="002060"/>
                </a:solidFill>
                <a:latin typeface="Sora" panose="020B0604020202020204" charset="0"/>
                <a:cs typeface="Sora" panose="020B0604020202020204" charset="0"/>
              </a:rPr>
              <a:t>installment</a:t>
            </a:r>
            <a:r>
              <a:rPr lang="en-ID" dirty="0">
                <a:solidFill>
                  <a:srgbClr val="002060"/>
                </a:solidFill>
                <a:latin typeface="Sora" panose="020B0604020202020204" charset="0"/>
                <a:cs typeface="Sora" panose="020B0604020202020204" charset="0"/>
              </a:rPr>
              <a:t> per month if using BNI Bank with DP 20 %</a:t>
            </a:r>
            <a:br>
              <a:rPr lang="en-ID" dirty="0">
                <a:solidFill>
                  <a:srgbClr val="002060"/>
                </a:solidFill>
                <a:latin typeface="Sora" panose="020B0604020202020204" charset="0"/>
                <a:cs typeface="Sora" panose="020B0604020202020204" charset="0"/>
              </a:rPr>
            </a:br>
            <a:r>
              <a:rPr lang="en-ID" b="1" dirty="0" err="1">
                <a:solidFill>
                  <a:srgbClr val="002060"/>
                </a:solidFill>
                <a:latin typeface="Sora" panose="020B0604020202020204" charset="0"/>
                <a:cs typeface="Sora" panose="020B0604020202020204" charset="0"/>
              </a:rPr>
              <a:t>Installment_Mandiri</a:t>
            </a:r>
            <a:r>
              <a:rPr lang="en-ID" b="1" dirty="0">
                <a:solidFill>
                  <a:srgbClr val="002060"/>
                </a:solidFill>
                <a:latin typeface="Sora" panose="020B0604020202020204" charset="0"/>
                <a:cs typeface="Sora" panose="020B0604020202020204" charset="0"/>
              </a:rPr>
              <a:t> : </a:t>
            </a:r>
            <a:r>
              <a:rPr lang="en-ID" dirty="0">
                <a:solidFill>
                  <a:srgbClr val="002060"/>
                </a:solidFill>
                <a:latin typeface="Sora" panose="020B0604020202020204" charset="0"/>
                <a:cs typeface="Sora" panose="020B0604020202020204" charset="0"/>
              </a:rPr>
              <a:t>Home </a:t>
            </a:r>
            <a:r>
              <a:rPr lang="en-ID" dirty="0" err="1">
                <a:solidFill>
                  <a:srgbClr val="002060"/>
                </a:solidFill>
                <a:latin typeface="Sora" panose="020B0604020202020204" charset="0"/>
                <a:cs typeface="Sora" panose="020B0604020202020204" charset="0"/>
              </a:rPr>
              <a:t>installment</a:t>
            </a:r>
            <a:r>
              <a:rPr lang="en-ID" dirty="0">
                <a:solidFill>
                  <a:srgbClr val="002060"/>
                </a:solidFill>
                <a:latin typeface="Sora" panose="020B0604020202020204" charset="0"/>
                <a:cs typeface="Sora" panose="020B0604020202020204" charset="0"/>
              </a:rPr>
              <a:t> per month if using </a:t>
            </a:r>
            <a:r>
              <a:rPr lang="en-ID" dirty="0" err="1">
                <a:solidFill>
                  <a:srgbClr val="002060"/>
                </a:solidFill>
                <a:latin typeface="Sora" panose="020B0604020202020204" charset="0"/>
                <a:cs typeface="Sora" panose="020B0604020202020204" charset="0"/>
              </a:rPr>
              <a:t>Mandiri</a:t>
            </a:r>
            <a:r>
              <a:rPr lang="en-ID" dirty="0">
                <a:solidFill>
                  <a:srgbClr val="002060"/>
                </a:solidFill>
                <a:latin typeface="Sora" panose="020B0604020202020204" charset="0"/>
                <a:cs typeface="Sora" panose="020B0604020202020204" charset="0"/>
              </a:rPr>
              <a:t> Bank with DP 20 %</a:t>
            </a:r>
            <a:br>
              <a:rPr lang="en-ID" dirty="0">
                <a:solidFill>
                  <a:srgbClr val="002060"/>
                </a:solidFill>
                <a:latin typeface="Sora" panose="020B0604020202020204" charset="0"/>
                <a:cs typeface="Sora" panose="020B0604020202020204" charset="0"/>
              </a:rPr>
            </a:br>
            <a:r>
              <a:rPr lang="en-ID" b="1" dirty="0">
                <a:solidFill>
                  <a:srgbClr val="002060"/>
                </a:solidFill>
                <a:latin typeface="Sora" panose="020B0604020202020204" charset="0"/>
                <a:cs typeface="Sora" panose="020B0604020202020204" charset="0"/>
              </a:rPr>
              <a:t>Floor : </a:t>
            </a:r>
            <a:r>
              <a:rPr lang="en-ID" dirty="0">
                <a:solidFill>
                  <a:srgbClr val="002060"/>
                </a:solidFill>
                <a:latin typeface="Sora" panose="020B0604020202020204" charset="0"/>
                <a:cs typeface="Sora" panose="020B0604020202020204" charset="0"/>
              </a:rPr>
              <a:t>The home have floor 1, 2, or 3</a:t>
            </a:r>
          </a:p>
          <a:p>
            <a:endParaRPr lang="en-ID" dirty="0">
              <a:solidFill>
                <a:srgbClr val="002060"/>
              </a:solidFill>
              <a:latin typeface="Sora" panose="020B0604020202020204" charset="0"/>
              <a:cs typeface="Sora" panose="020B0604020202020204" charset="0"/>
            </a:endParaRPr>
          </a:p>
        </p:txBody>
      </p:sp>
    </p:spTree>
    <p:extLst>
      <p:ext uri="{BB962C8B-B14F-4D97-AF65-F5344CB8AC3E}">
        <p14:creationId xmlns:p14="http://schemas.microsoft.com/office/powerpoint/2010/main" val="89955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Problem Statements and Goals</a:t>
            </a:r>
          </a:p>
        </p:txBody>
      </p:sp>
    </p:spTree>
    <p:extLst>
      <p:ext uri="{BB962C8B-B14F-4D97-AF65-F5344CB8AC3E}">
        <p14:creationId xmlns:p14="http://schemas.microsoft.com/office/powerpoint/2010/main" val="154167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Problem Statements</a:t>
            </a:r>
            <a:endParaRPr dirty="0"/>
          </a:p>
        </p:txBody>
      </p:sp>
      <p:sp>
        <p:nvSpPr>
          <p:cNvPr id="216" name="Google Shape;216;g1451da43991_0_5"/>
          <p:cNvSpPr txBox="1"/>
          <p:nvPr/>
        </p:nvSpPr>
        <p:spPr>
          <a:xfrm>
            <a:off x="401515" y="1584375"/>
            <a:ext cx="11388900" cy="1815841"/>
          </a:xfrm>
          <a:prstGeom prst="rect">
            <a:avLst/>
          </a:prstGeom>
          <a:noFill/>
          <a:ln>
            <a:noFill/>
          </a:ln>
        </p:spPr>
        <p:txBody>
          <a:bodyPr spcFirstLastPara="1" wrap="square" lIns="91425" tIns="45700" rIns="91425" bIns="45700" anchor="t" anchorCtr="0">
            <a:spAutoFit/>
          </a:bodyPr>
          <a:lstStyle/>
          <a:p>
            <a:r>
              <a:rPr lang="en-ID" sz="1600" b="1" dirty="0">
                <a:solidFill>
                  <a:srgbClr val="002060"/>
                </a:solidFill>
                <a:latin typeface="Sora" panose="020B0604020202020204" charset="0"/>
                <a:cs typeface="Sora" panose="020B0604020202020204" charset="0"/>
              </a:rPr>
              <a:t>Problem Statement</a:t>
            </a:r>
          </a:p>
          <a:p>
            <a:endParaRPr lang="en-ID" sz="1600" b="1" dirty="0">
              <a:solidFill>
                <a:srgbClr val="002060"/>
              </a:solidFill>
              <a:latin typeface="Sora" panose="020B0604020202020204" charset="0"/>
              <a:cs typeface="Sora" panose="020B0604020202020204" charset="0"/>
            </a:endParaRPr>
          </a:p>
          <a:p>
            <a:r>
              <a:rPr lang="en-ID" sz="1600" b="1" dirty="0">
                <a:solidFill>
                  <a:srgbClr val="002060"/>
                </a:solidFill>
                <a:latin typeface="Sora" panose="020B0604020202020204" charset="0"/>
                <a:cs typeface="Sora" panose="020B0604020202020204" charset="0"/>
              </a:rPr>
              <a:t>Objective Question :</a:t>
            </a:r>
          </a:p>
          <a:p>
            <a:pPr marL="342900" indent="-342900">
              <a:buAutoNum type="arabicPeriod"/>
            </a:pPr>
            <a:r>
              <a:rPr lang="en-US" sz="1600" dirty="0">
                <a:solidFill>
                  <a:srgbClr val="002060"/>
                </a:solidFill>
                <a:latin typeface="Sora" panose="020B0604020202020204" charset="0"/>
                <a:cs typeface="Sora" panose="020B0604020202020204" charset="0"/>
              </a:rPr>
              <a:t>How to </a:t>
            </a:r>
            <a:r>
              <a:rPr lang="en-US" sz="1600" dirty="0" err="1">
                <a:solidFill>
                  <a:srgbClr val="002060"/>
                </a:solidFill>
                <a:latin typeface="Sora" panose="020B0604020202020204" charset="0"/>
                <a:cs typeface="Sora" panose="020B0604020202020204" charset="0"/>
              </a:rPr>
              <a:t>Eksploratory</a:t>
            </a:r>
            <a:r>
              <a:rPr lang="en-US" sz="1600" dirty="0">
                <a:solidFill>
                  <a:srgbClr val="002060"/>
                </a:solidFill>
                <a:latin typeface="Sora" panose="020B0604020202020204" charset="0"/>
                <a:cs typeface="Sora" panose="020B0604020202020204" charset="0"/>
              </a:rPr>
              <a:t> Data Analyst  (hypothesis and Correlation) ?</a:t>
            </a:r>
          </a:p>
          <a:p>
            <a:pPr marL="342900" indent="-342900">
              <a:buAutoNum type="arabicPeriod"/>
            </a:pPr>
            <a:r>
              <a:rPr lang="en-US" sz="1600" dirty="0">
                <a:solidFill>
                  <a:srgbClr val="002060"/>
                </a:solidFill>
                <a:latin typeface="Sora" panose="020B0604020202020204" charset="0"/>
                <a:cs typeface="Sora" panose="020B0604020202020204" charset="0"/>
              </a:rPr>
              <a:t>How to make system recommendation for user ?</a:t>
            </a:r>
          </a:p>
          <a:p>
            <a:pPr marL="285750" indent="-285750">
              <a:buFontTx/>
              <a:buChar char="-"/>
            </a:pPr>
            <a:r>
              <a:rPr lang="en-US" sz="1600" dirty="0">
                <a:solidFill>
                  <a:srgbClr val="002060"/>
                </a:solidFill>
                <a:latin typeface="Sora" panose="020B0604020202020204" charset="0"/>
                <a:cs typeface="Sora" panose="020B0604020202020204" charset="0"/>
              </a:rPr>
              <a:t>How to user can know which is recommendation that suitable his needs?</a:t>
            </a:r>
          </a:p>
          <a:p>
            <a:r>
              <a:rPr lang="en-US" sz="1600" dirty="0">
                <a:solidFill>
                  <a:srgbClr val="002060"/>
                </a:solidFill>
                <a:latin typeface="Sora" panose="020B0604020202020204" charset="0"/>
                <a:cs typeface="Sora" panose="020B0604020202020204" charset="0"/>
              </a:rPr>
              <a:t>3. How can users access the system?</a:t>
            </a:r>
            <a:endParaRPr lang="en-ID" sz="1600" dirty="0">
              <a:solidFill>
                <a:srgbClr val="002060"/>
              </a:solidFill>
              <a:latin typeface="Sora" panose="020B0604020202020204" charset="0"/>
              <a:cs typeface="Sora"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Goals</a:t>
            </a:r>
            <a:endParaRPr dirty="0"/>
          </a:p>
        </p:txBody>
      </p:sp>
      <p:sp>
        <p:nvSpPr>
          <p:cNvPr id="216" name="Google Shape;216;g1451da43991_0_5"/>
          <p:cNvSpPr txBox="1"/>
          <p:nvPr/>
        </p:nvSpPr>
        <p:spPr>
          <a:xfrm>
            <a:off x="401515" y="1584375"/>
            <a:ext cx="11388900" cy="1323399"/>
          </a:xfrm>
          <a:prstGeom prst="rect">
            <a:avLst/>
          </a:prstGeom>
          <a:noFill/>
          <a:ln>
            <a:noFill/>
          </a:ln>
        </p:spPr>
        <p:txBody>
          <a:bodyPr spcFirstLastPara="1" wrap="square" lIns="91425" tIns="45700" rIns="91425" bIns="45700" anchor="t" anchorCtr="0">
            <a:spAutoFit/>
          </a:bodyPr>
          <a:lstStyle/>
          <a:p>
            <a:r>
              <a:rPr lang="en-US" sz="1600" dirty="0">
                <a:solidFill>
                  <a:schemeClr val="accent1">
                    <a:lumMod val="50000"/>
                  </a:schemeClr>
                </a:solidFill>
                <a:latin typeface="Sora" panose="020B0604020202020204" charset="0"/>
                <a:cs typeface="Sora" panose="020B0604020202020204" charset="0"/>
              </a:rPr>
              <a:t>The objectives to be achieved are:</a:t>
            </a:r>
            <a:br>
              <a:rPr lang="en-ID" sz="1600" dirty="0">
                <a:solidFill>
                  <a:schemeClr val="accent1">
                    <a:lumMod val="50000"/>
                  </a:schemeClr>
                </a:solidFill>
                <a:latin typeface="Sora" panose="020B0604020202020204" charset="0"/>
                <a:cs typeface="Sora" panose="020B0604020202020204" charset="0"/>
              </a:rPr>
            </a:br>
            <a:r>
              <a:rPr lang="en-ID" sz="1600" dirty="0">
                <a:solidFill>
                  <a:schemeClr val="accent1">
                    <a:lumMod val="50000"/>
                  </a:schemeClr>
                </a:solidFill>
                <a:latin typeface="Sora" panose="020B0604020202020204" charset="0"/>
                <a:cs typeface="Sora" panose="020B0604020202020204" charset="0"/>
              </a:rPr>
              <a:t>1. </a:t>
            </a:r>
            <a:r>
              <a:rPr lang="en-US" sz="1600" dirty="0">
                <a:solidFill>
                  <a:schemeClr val="accent1">
                    <a:lumMod val="50000"/>
                  </a:schemeClr>
                </a:solidFill>
                <a:latin typeface="Sora" panose="020B0604020202020204" charset="0"/>
                <a:cs typeface="Sora" panose="020B0604020202020204" charset="0"/>
              </a:rPr>
              <a:t>Can know data pattern </a:t>
            </a:r>
            <a:r>
              <a:rPr lang="en-US" sz="1600" dirty="0" err="1">
                <a:solidFill>
                  <a:schemeClr val="accent1">
                    <a:lumMod val="50000"/>
                  </a:schemeClr>
                </a:solidFill>
                <a:latin typeface="Sora" panose="020B0604020202020204" charset="0"/>
                <a:cs typeface="Sora" panose="020B0604020202020204" charset="0"/>
              </a:rPr>
              <a:t>throught</a:t>
            </a:r>
            <a:r>
              <a:rPr lang="en-US" sz="1600" dirty="0">
                <a:solidFill>
                  <a:schemeClr val="accent1">
                    <a:lumMod val="50000"/>
                  </a:schemeClr>
                </a:solidFill>
                <a:latin typeface="Sora" panose="020B0604020202020204" charset="0"/>
                <a:cs typeface="Sora" panose="020B0604020202020204" charset="0"/>
              </a:rPr>
              <a:t> </a:t>
            </a:r>
            <a:r>
              <a:rPr lang="en-US" sz="1600" dirty="0" err="1">
                <a:solidFill>
                  <a:schemeClr val="accent1">
                    <a:lumMod val="50000"/>
                  </a:schemeClr>
                </a:solidFill>
                <a:latin typeface="Sora" panose="020B0604020202020204" charset="0"/>
                <a:cs typeface="Sora" panose="020B0604020202020204" charset="0"/>
              </a:rPr>
              <a:t>Eksploratory</a:t>
            </a:r>
            <a:r>
              <a:rPr lang="en-US" sz="1600" dirty="0">
                <a:solidFill>
                  <a:schemeClr val="accent1">
                    <a:lumMod val="50000"/>
                  </a:schemeClr>
                </a:solidFill>
                <a:latin typeface="Sora" panose="020B0604020202020204" charset="0"/>
                <a:cs typeface="Sora" panose="020B0604020202020204" charset="0"/>
              </a:rPr>
              <a:t> Data Analyst</a:t>
            </a:r>
          </a:p>
          <a:p>
            <a:r>
              <a:rPr lang="en-ID" sz="1600" dirty="0">
                <a:solidFill>
                  <a:schemeClr val="accent1">
                    <a:lumMod val="50000"/>
                  </a:schemeClr>
                </a:solidFill>
                <a:latin typeface="Sora" panose="020B0604020202020204" charset="0"/>
                <a:cs typeface="Sora" panose="020B0604020202020204" charset="0"/>
              </a:rPr>
              <a:t>2. Can make it easy user in </a:t>
            </a:r>
            <a:r>
              <a:rPr lang="en-US" sz="1600" dirty="0">
                <a:solidFill>
                  <a:schemeClr val="accent1">
                    <a:lumMod val="50000"/>
                  </a:schemeClr>
                </a:solidFill>
                <a:latin typeface="Sora" panose="020B0604020202020204" charset="0"/>
                <a:cs typeface="Sora" panose="020B0604020202020204" charset="0"/>
              </a:rPr>
              <a:t>Conduct a home search as needed.</a:t>
            </a:r>
            <a:r>
              <a:rPr lang="en-ID" sz="1600" dirty="0">
                <a:solidFill>
                  <a:schemeClr val="accent1">
                    <a:lumMod val="50000"/>
                  </a:schemeClr>
                </a:solidFill>
                <a:latin typeface="Sora" panose="020B0604020202020204" charset="0"/>
                <a:cs typeface="Sora" panose="020B0604020202020204" charset="0"/>
              </a:rPr>
              <a:t> </a:t>
            </a:r>
            <a:br>
              <a:rPr lang="en-ID" sz="1600" dirty="0">
                <a:solidFill>
                  <a:schemeClr val="accent1">
                    <a:lumMod val="50000"/>
                  </a:schemeClr>
                </a:solidFill>
                <a:latin typeface="Sora" panose="020B0604020202020204" charset="0"/>
                <a:cs typeface="Sora" panose="020B0604020202020204" charset="0"/>
              </a:rPr>
            </a:br>
            <a:r>
              <a:rPr lang="en-ID" sz="1600" dirty="0">
                <a:solidFill>
                  <a:schemeClr val="accent1">
                    <a:lumMod val="50000"/>
                  </a:schemeClr>
                </a:solidFill>
                <a:latin typeface="Sora" panose="020B0604020202020204" charset="0"/>
                <a:cs typeface="Sora" panose="020B0604020202020204" charset="0"/>
              </a:rPr>
              <a:t>3. Can reduce cost business for determine need customer with know cluster (pattern data) that suitable with need.</a:t>
            </a:r>
          </a:p>
        </p:txBody>
      </p:sp>
    </p:spTree>
    <p:extLst>
      <p:ext uri="{BB962C8B-B14F-4D97-AF65-F5344CB8AC3E}">
        <p14:creationId xmlns:p14="http://schemas.microsoft.com/office/powerpoint/2010/main" val="3709366571"/>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691</TotalTime>
  <Words>1792</Words>
  <Application>Microsoft Office PowerPoint</Application>
  <PresentationFormat>Widescreen</PresentationFormat>
  <Paragraphs>119</Paragraphs>
  <Slides>31</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Arial</vt:lpstr>
      <vt:lpstr>Roboto Mono</vt:lpstr>
      <vt:lpstr>Roboto Mono Medium</vt:lpstr>
      <vt:lpstr>Montserrat Light</vt:lpstr>
      <vt:lpstr>Calibri</vt:lpstr>
      <vt:lpstr>Roboto Mono Light</vt:lpstr>
      <vt:lpstr>Sora</vt:lpstr>
      <vt:lpstr>1_Office Theme</vt:lpstr>
      <vt:lpstr>Office Theme</vt:lpstr>
      <vt:lpstr>PowerPoint Presentation</vt:lpstr>
      <vt:lpstr>Outline</vt:lpstr>
      <vt:lpstr>Introduction</vt:lpstr>
      <vt:lpstr>Introduction</vt:lpstr>
      <vt:lpstr>Datasheets</vt:lpstr>
      <vt:lpstr>Datasheets</vt:lpstr>
      <vt:lpstr>Problem Statements and Goals</vt:lpstr>
      <vt:lpstr>Problem Statements</vt:lpstr>
      <vt:lpstr>Goals</vt:lpstr>
      <vt:lpstr>Eksploratory Data Analyst</vt:lpstr>
      <vt:lpstr>Eksploratory Data Analyst</vt:lpstr>
      <vt:lpstr>Eksploratory Data Analyst (Correlation)</vt:lpstr>
      <vt:lpstr>Eksploratory Data Analyst (Hypotesis)</vt:lpstr>
      <vt:lpstr>Modeling</vt:lpstr>
      <vt:lpstr>Modeling Unsupervised (K-means)</vt:lpstr>
      <vt:lpstr>Modeling Unsupervised (K-means)</vt:lpstr>
      <vt:lpstr>Modeling Unsupervised (K-means)</vt:lpstr>
      <vt:lpstr>Modeling Unsupervised (K-means)</vt:lpstr>
      <vt:lpstr>Diagram Flow</vt:lpstr>
      <vt:lpstr>Diagram Flow (General Workflow)</vt:lpstr>
      <vt:lpstr>Diagram Flow (Architectures)</vt:lpstr>
      <vt:lpstr>Diagram Flow (Architectures)</vt:lpstr>
      <vt:lpstr>Deployment</vt:lpstr>
      <vt:lpstr>Deployment</vt:lpstr>
      <vt:lpstr>Deployment</vt:lpstr>
      <vt:lpstr>Deployment (Running in Localhost)</vt:lpstr>
      <vt:lpstr>Conclution</vt:lpstr>
      <vt:lpstr>Conclution</vt:lpstr>
      <vt:lpstr>Notes</vt:lpstr>
      <vt:lpstr>Notes</vt:lpstr>
      <vt:lpstr>Thankyou ^_^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pompy</cp:lastModifiedBy>
  <cp:revision>234</cp:revision>
  <dcterms:created xsi:type="dcterms:W3CDTF">2022-06-30T03:08:43Z</dcterms:created>
  <dcterms:modified xsi:type="dcterms:W3CDTF">2023-04-17T11:09:58Z</dcterms:modified>
</cp:coreProperties>
</file>